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quickStyle12.xml" ContentType="application/vnd.openxmlformats-officedocument.drawingml.diagram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</p:sldMasterIdLst>
  <p:notesMasterIdLst>
    <p:notesMasterId r:id="rId57"/>
  </p:notesMasterIdLst>
  <p:sldIdLst>
    <p:sldId id="256" r:id="rId2"/>
    <p:sldId id="258" r:id="rId3"/>
    <p:sldId id="259" r:id="rId4"/>
    <p:sldId id="260" r:id="rId5"/>
    <p:sldId id="261" r:id="rId6"/>
    <p:sldId id="262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267" r:id="rId15"/>
    <p:sldId id="269" r:id="rId16"/>
    <p:sldId id="271" r:id="rId17"/>
    <p:sldId id="293" r:id="rId18"/>
    <p:sldId id="294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98" r:id="rId27"/>
    <p:sldId id="295" r:id="rId28"/>
    <p:sldId id="286" r:id="rId29"/>
    <p:sldId id="287" r:id="rId30"/>
    <p:sldId id="297" r:id="rId31"/>
    <p:sldId id="288" r:id="rId32"/>
    <p:sldId id="300" r:id="rId33"/>
    <p:sldId id="291" r:id="rId34"/>
    <p:sldId id="301" r:id="rId35"/>
    <p:sldId id="302" r:id="rId36"/>
    <p:sldId id="303" r:id="rId37"/>
    <p:sldId id="304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5" r:id="rId54"/>
    <p:sldId id="322" r:id="rId55"/>
    <p:sldId id="324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3300"/>
    <a:srgbClr val="0000FF"/>
    <a:srgbClr val="333300"/>
    <a:srgbClr val="0066CC"/>
    <a:srgbClr val="6600CC"/>
    <a:srgbClr val="E1A19F"/>
    <a:srgbClr val="FF6600"/>
    <a:srgbClr val="EC9C74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10"/>
      <c:rotY val="40"/>
      <c:perspective val="30"/>
    </c:view3D>
    <c:plotArea>
      <c:layout>
        <c:manualLayout>
          <c:layoutTarget val="inner"/>
          <c:xMode val="edge"/>
          <c:yMode val="edge"/>
          <c:x val="0"/>
          <c:y val="1.6989914194071522E-4"/>
          <c:w val="0.99085506093864817"/>
          <c:h val="0.654867117664235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по крупным и средним предприятиям,млн.руб.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5.7157749294740177E-2"/>
                  <c:y val="1.7429035697371427E-2"/>
                </c:manualLayout>
              </c:layout>
              <c:showVal val="1"/>
            </c:dLbl>
            <c:dLbl>
              <c:idx val="1"/>
              <c:layout>
                <c:manualLayout>
                  <c:x val="3.2064689029675568E-2"/>
                  <c:y val="1.067526613800681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15875.4</c:v>
                </c:pt>
                <c:pt idx="1">
                  <c:v>14882.8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отгружено товаров собственного производства, выполнено работ и услуг по крупным и средним предприятиям,млн.руб.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7.30588493825663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7.54941443619853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10056.6</c:v>
                </c:pt>
                <c:pt idx="1">
                  <c:v>8210.9</c:v>
                </c:pt>
              </c:numCache>
            </c:numRef>
          </c:val>
        </c:ser>
        <c:dLbls>
          <c:showVal val="1"/>
        </c:dLbls>
        <c:shape val="cylinder"/>
        <c:axId val="98722176"/>
        <c:axId val="98723712"/>
        <c:axId val="0"/>
      </c:bar3DChart>
      <c:catAx>
        <c:axId val="987221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723712"/>
        <c:crosses val="autoZero"/>
        <c:auto val="1"/>
        <c:lblAlgn val="ctr"/>
        <c:lblOffset val="100"/>
      </c:catAx>
      <c:valAx>
        <c:axId val="98723712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98722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023931899812857E-2"/>
          <c:y val="0.70534824826015863"/>
          <c:w val="0.92693758453734543"/>
          <c:h val="0.19500164477137694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perspective val="30"/>
    </c:view3D>
    <c:plotArea>
      <c:layout>
        <c:manualLayout>
          <c:layoutTarget val="inner"/>
          <c:xMode val="edge"/>
          <c:yMode val="edge"/>
          <c:x val="8.5330265816677006E-2"/>
          <c:y val="2.8325261065539349E-2"/>
          <c:w val="0.87260093432373276"/>
          <c:h val="0.88466127876525658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7.2861861909024814E-2"/>
                  <c:y val="-2.0123857164367813E-2"/>
                </c:manualLayout>
              </c:layout>
              <c:showVal val="1"/>
            </c:dLbl>
            <c:dLbl>
              <c:idx val="1"/>
              <c:layout>
                <c:manualLayout>
                  <c:x val="8.3439229924089312E-3"/>
                  <c:y val="-3.4228887192296005E-2"/>
                </c:manualLayout>
              </c:layout>
              <c:showVal val="1"/>
            </c:dLbl>
            <c:dLbl>
              <c:idx val="2"/>
              <c:layout>
                <c:manualLayout>
                  <c:x val="-1.6190399452638105E-2"/>
                  <c:y val="-3.9543834267930685E-2"/>
                </c:manualLayout>
              </c:layout>
              <c:showVal val="1"/>
            </c:dLbl>
            <c:dLbl>
              <c:idx val="3"/>
              <c:layout>
                <c:manualLayout>
                  <c:x val="-2.1680065060680282E-2"/>
                  <c:y val="-4.804790092032192E-2"/>
                </c:manualLayout>
              </c:layout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 b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3498.2</c:v>
                </c:pt>
                <c:pt idx="1">
                  <c:v>6990.2</c:v>
                </c:pt>
                <c:pt idx="2">
                  <c:v>7795.2</c:v>
                </c:pt>
                <c:pt idx="3">
                  <c:v>11658.5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dLbls>
            <c:dLbl>
              <c:idx val="0"/>
              <c:layout>
                <c:manualLayout>
                  <c:x val="3.0837815587204446E-2"/>
                  <c:y val="-3.7689835752491588E-2"/>
                </c:manualLayout>
              </c:layout>
              <c:showVal val="1"/>
            </c:dLbl>
            <c:dLbl>
              <c:idx val="1"/>
              <c:layout>
                <c:manualLayout>
                  <c:x val="7.9552751069379164E-3"/>
                  <c:y val="-3.7838329664808656E-2"/>
                </c:manualLayout>
              </c:layout>
              <c:showVal val="1"/>
            </c:dLbl>
            <c:dLbl>
              <c:idx val="2"/>
              <c:layout>
                <c:manualLayout>
                  <c:x val="-2.1680065060680282E-2"/>
                  <c:y val="-3.6035783817076804E-2"/>
                </c:manualLayout>
              </c:layout>
              <c:showVal val="1"/>
            </c:dLbl>
            <c:dLbl>
              <c:idx val="3"/>
              <c:layout>
                <c:manualLayout>
                  <c:x val="-2.1680178866796053E-2"/>
                  <c:y val="-5.765725410732273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9758</c:v>
                </c:pt>
                <c:pt idx="1">
                  <c:v>6423.8</c:v>
                </c:pt>
                <c:pt idx="2">
                  <c:v>10431</c:v>
                </c:pt>
                <c:pt idx="3">
                  <c:v>34826.9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2.6890450460539211E-2"/>
                  <c:y val="-8.9559610563838266E-2"/>
                </c:manualLayout>
              </c:layout>
              <c:showVal val="1"/>
            </c:dLbl>
            <c:dLbl>
              <c:idx val="1"/>
              <c:layout>
                <c:manualLayout>
                  <c:x val="-1.0020173272087433E-2"/>
                  <c:y val="-0.12388440401542671"/>
                </c:manualLayout>
              </c:layout>
              <c:showVal val="1"/>
            </c:dLbl>
            <c:dLbl>
              <c:idx val="2"/>
              <c:layout>
                <c:manualLayout>
                  <c:x val="5.6353374362714224E-3"/>
                  <c:y val="-0.18363608436118894"/>
                </c:manualLayout>
              </c:layout>
              <c:showVal val="1"/>
            </c:dLbl>
            <c:dLbl>
              <c:idx val="3"/>
              <c:layout>
                <c:manualLayout>
                  <c:x val="-1.1660005594708702E-2"/>
                  <c:y val="-0.18563119938438399"/>
                </c:manualLayout>
              </c:layout>
              <c:showVal val="1"/>
            </c:dLbl>
            <c:dLbl>
              <c:idx val="4"/>
              <c:layout>
                <c:manualLayout>
                  <c:x val="-1.4939328821603679E-3"/>
                  <c:y val="-0.11355963175023059"/>
                </c:manualLayout>
              </c:layout>
              <c:showVal val="1"/>
            </c:dLbl>
            <c:dLbl>
              <c:idx val="5"/>
              <c:layout>
                <c:manualLayout>
                  <c:x val="-3.8841913517822436E-2"/>
                  <c:y val="-0.116452898487669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131550</c:v>
                </c:pt>
                <c:pt idx="1">
                  <c:v>195994.1</c:v>
                </c:pt>
                <c:pt idx="2">
                  <c:v>323157.5</c:v>
                </c:pt>
                <c:pt idx="3">
                  <c:v>279255.09999999998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-8.1371372799928703E-4"/>
                  <c:y val="-0.20108175450570254"/>
                </c:manualLayout>
              </c:layout>
              <c:showVal val="1"/>
            </c:dLbl>
            <c:dLbl>
              <c:idx val="1"/>
              <c:layout>
                <c:manualLayout>
                  <c:x val="1.3480334416995207E-3"/>
                  <c:y val="-0.20825032176833741"/>
                </c:manualLayout>
              </c:layout>
              <c:showVal val="1"/>
            </c:dLbl>
            <c:dLbl>
              <c:idx val="2"/>
              <c:layout>
                <c:manualLayout>
                  <c:x val="-7.5181458161343914E-3"/>
                  <c:y val="-0.21718227788526551"/>
                </c:manualLayout>
              </c:layout>
              <c:showVal val="1"/>
            </c:dLbl>
            <c:dLbl>
              <c:idx val="3"/>
              <c:layout>
                <c:manualLayout>
                  <c:x val="-8.914888275397978E-3"/>
                  <c:y val="-0.23322983528336441"/>
                </c:manualLayout>
              </c:layout>
              <c:showVal val="1"/>
            </c:dLbl>
            <c:dLbl>
              <c:idx val="4"/>
              <c:layout>
                <c:manualLayout>
                  <c:x val="-7.4696022477974133E-3"/>
                  <c:y val="-0.18258626243719736"/>
                </c:manualLayout>
              </c:layout>
              <c:showVal val="1"/>
            </c:dLbl>
            <c:dLbl>
              <c:idx val="5"/>
              <c:layout>
                <c:manualLayout>
                  <c:x val="-2.6890920986665102E-2"/>
                  <c:y val="-0.1996485212055986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solidFill>
                      <a:srgbClr val="3333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391520.8</c:v>
                </c:pt>
                <c:pt idx="1">
                  <c:v>410908.5</c:v>
                </c:pt>
                <c:pt idx="2">
                  <c:v>430257.7</c:v>
                </c:pt>
                <c:pt idx="3">
                  <c:v>432185.8</c:v>
                </c:pt>
              </c:numCache>
            </c:numRef>
          </c:val>
        </c:ser>
        <c:axId val="149984384"/>
        <c:axId val="149985920"/>
        <c:axId val="149529920"/>
      </c:area3DChart>
      <c:catAx>
        <c:axId val="149984384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ru-RU"/>
          </a:p>
        </c:txPr>
        <c:crossAx val="149985920"/>
        <c:crosses val="autoZero"/>
        <c:auto val="1"/>
        <c:lblAlgn val="ctr"/>
        <c:lblOffset val="100"/>
      </c:catAx>
      <c:valAx>
        <c:axId val="149985920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05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984384"/>
        <c:crosses val="autoZero"/>
        <c:crossBetween val="midCat"/>
        <c:majorUnit val="100000"/>
        <c:minorUnit val="10000"/>
      </c:valAx>
      <c:serAx>
        <c:axId val="149529920"/>
        <c:scaling>
          <c:orientation val="minMax"/>
        </c:scaling>
        <c:delete val="1"/>
        <c:axPos val="b"/>
        <c:tickLblPos val="nextTo"/>
        <c:crossAx val="149985920"/>
        <c:crosses val="autoZero"/>
      </c:serAx>
      <c:spPr>
        <a:noFill/>
      </c:spPr>
    </c:plotArea>
    <c:legend>
      <c:legendPos val="b"/>
      <c:legendEntry>
        <c:idx val="0"/>
        <c:txPr>
          <a:bodyPr/>
          <a:lstStyle/>
          <a:p>
            <a:pPr>
              <a:defRPr sz="1400" b="0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0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</c:legendEntry>
      <c:layout/>
      <c:txPr>
        <a:bodyPr/>
        <a:lstStyle/>
        <a:p>
          <a:pPr>
            <a:defRPr sz="1400" b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9218161721171396E-2"/>
          <c:y val="0.13417952742192132"/>
          <c:w val="0.53415678760033258"/>
          <c:h val="0.818680585483690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Ремонт и монтаж машин и оборудования</c:v>
                </c:pt>
                <c:pt idx="1">
                  <c:v>Производство машин и оборудования, не включенных в другие группировки</c:v>
                </c:pt>
                <c:pt idx="2">
                  <c:v>Производство пищевых продуктов</c:v>
                </c:pt>
                <c:pt idx="3">
                  <c:v>Производство автотранспортных средств, прицепов и полуприцепов</c:v>
                </c:pt>
                <c:pt idx="4">
                  <c:v>Производство прочей неметаллической минеральной продукции</c:v>
                </c:pt>
                <c:pt idx="5">
                  <c:v>Производство электрического оборудования </c:v>
                </c:pt>
                <c:pt idx="6">
                  <c:v>Производство  готовых металлических изделий, кроме машин и оборудования</c:v>
                </c:pt>
                <c:pt idx="7">
                  <c:v>Производство одежды</c:v>
                </c:pt>
                <c:pt idx="8">
                  <c:v>Деятельность полиграфическая и копирование носителей информации</c:v>
                </c:pt>
                <c:pt idx="9">
                  <c:v>Производство резиновых и пластмассовых изделий</c:v>
                </c:pt>
                <c:pt idx="10">
                  <c:v>Производство лекарственных средств и материалов, применяемых в медицинских целях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31.6</c:v>
                </c:pt>
                <c:pt idx="1">
                  <c:v>26</c:v>
                </c:pt>
                <c:pt idx="2" formatCode="General">
                  <c:v>16.7</c:v>
                </c:pt>
                <c:pt idx="3" formatCode="General">
                  <c:v>14.9</c:v>
                </c:pt>
                <c:pt idx="4" formatCode="General">
                  <c:v>5.3</c:v>
                </c:pt>
                <c:pt idx="5" formatCode="General">
                  <c:v>3</c:v>
                </c:pt>
                <c:pt idx="6" formatCode="General">
                  <c:v>2.1</c:v>
                </c:pt>
                <c:pt idx="7" formatCode="General">
                  <c:v>0.17</c:v>
                </c:pt>
                <c:pt idx="8" formatCode="General">
                  <c:v>0.1</c:v>
                </c:pt>
                <c:pt idx="9" formatCode="General">
                  <c:v>0.1</c:v>
                </c:pt>
                <c:pt idx="10" formatCode="General">
                  <c:v>5.0000000000000036E-3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208333333333812"/>
          <c:y val="1.0524114173228337E-2"/>
          <c:w val="0.33958333333333585"/>
          <c:h val="0.98207677165354323"/>
        </c:manualLayout>
      </c:layout>
      <c:txPr>
        <a:bodyPr/>
        <a:lstStyle/>
        <a:p>
          <a:pPr>
            <a:defRPr sz="900" kern="8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3.4672128462207692E-2"/>
          <c:y val="0"/>
          <c:w val="0.89876648518653757"/>
          <c:h val="0.8792399957956293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828</c:v>
                </c:pt>
              </c:numCache>
            </c:numRef>
          </c:val>
        </c:ser>
        <c:axId val="117828992"/>
        <c:axId val="110793856"/>
      </c:barChart>
      <c:catAx>
        <c:axId val="117828992"/>
        <c:scaling>
          <c:orientation val="minMax"/>
        </c:scaling>
        <c:delete val="1"/>
        <c:axPos val="b"/>
        <c:tickLblPos val="nextTo"/>
        <c:crossAx val="110793856"/>
        <c:crosses val="autoZero"/>
        <c:auto val="1"/>
        <c:lblAlgn val="ctr"/>
        <c:lblOffset val="100"/>
      </c:catAx>
      <c:valAx>
        <c:axId val="110793856"/>
        <c:scaling>
          <c:orientation val="minMax"/>
        </c:scaling>
        <c:delete val="1"/>
        <c:axPos val="l"/>
        <c:numFmt formatCode="General" sourceLinked="1"/>
        <c:tickLblPos val="nextTo"/>
        <c:crossAx val="117828992"/>
        <c:crosses val="autoZero"/>
        <c:crossBetween val="between"/>
        <c:majorUnit val="7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056982414587654"/>
          <c:y val="0.87892492500364272"/>
          <c:w val="0.76000395559540856"/>
          <c:h val="9.3051763869603982E-2"/>
        </c:manualLayout>
      </c:layout>
      <c:txPr>
        <a:bodyPr/>
        <a:lstStyle/>
        <a:p>
          <a:pPr>
            <a:defRPr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3.8801244306188198E-2"/>
          <c:y val="3.9835979560178883E-2"/>
          <c:w val="0.92239751138762349"/>
          <c:h val="0.8536693585181137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на 01.01.2020</c:v>
                </c:pt>
                <c:pt idx="1">
                  <c:v>на 01.01.2021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0.3500000000000002</c:v>
                </c:pt>
                <c:pt idx="1">
                  <c:v>1.139999999999999</c:v>
                </c:pt>
              </c:numCache>
            </c:numRef>
          </c:val>
        </c:ser>
        <c:axId val="117832320"/>
        <c:axId val="117846400"/>
      </c:barChart>
      <c:catAx>
        <c:axId val="117832320"/>
        <c:scaling>
          <c:orientation val="minMax"/>
        </c:scaling>
        <c:axPos val="b"/>
        <c:tickLblPos val="nextTo"/>
        <c:txPr>
          <a:bodyPr/>
          <a:lstStyle/>
          <a:p>
            <a:pPr>
              <a:defRPr lang="ru-RU" sz="1600" b="0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17846400"/>
        <c:crosses val="autoZero"/>
        <c:auto val="1"/>
        <c:lblAlgn val="ctr"/>
        <c:lblOffset val="100"/>
      </c:catAx>
      <c:valAx>
        <c:axId val="117846400"/>
        <c:scaling>
          <c:orientation val="minMax"/>
        </c:scaling>
        <c:delete val="1"/>
        <c:axPos val="l"/>
        <c:numFmt formatCode="General" sourceLinked="1"/>
        <c:tickLblPos val="nextTo"/>
        <c:crossAx val="117832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2.5285870701648984E-2"/>
          <c:y val="2.1266233871087546E-3"/>
          <c:w val="0.91981895023723559"/>
          <c:h val="0.925133594379608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-6.1529219111847522E-3"/>
                  <c:y val="-2.780333420540102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32860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-3.0764609555924355E-3"/>
                  <c:y val="1.6391238626784067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34795</c:v>
                </c:pt>
              </c:numCache>
            </c:numRef>
          </c:val>
        </c:ser>
        <c:axId val="139300864"/>
        <c:axId val="139302400"/>
      </c:barChart>
      <c:catAx>
        <c:axId val="139300864"/>
        <c:scaling>
          <c:orientation val="minMax"/>
        </c:scaling>
        <c:axPos val="b"/>
        <c:numFmt formatCode="General" sourceLinked="1"/>
        <c:tickLblPos val="nextTo"/>
        <c:crossAx val="139302400"/>
        <c:crosses val="autoZero"/>
        <c:auto val="1"/>
        <c:lblAlgn val="ctr"/>
        <c:lblOffset val="100"/>
      </c:catAx>
      <c:valAx>
        <c:axId val="139302400"/>
        <c:scaling>
          <c:orientation val="minMax"/>
        </c:scaling>
        <c:delete val="1"/>
        <c:axPos val="l"/>
        <c:numFmt formatCode="General" sourceLinked="1"/>
        <c:tickLblPos val="nextTo"/>
        <c:crossAx val="139300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334263538850616"/>
          <c:y val="0.95581650348028968"/>
          <c:w val="0.55977587860818134"/>
          <c:h val="4.4183496519710437E-2"/>
        </c:manualLayout>
      </c:layout>
      <c:txPr>
        <a:bodyPr/>
        <a:lstStyle/>
        <a:p>
          <a:pPr>
            <a:defRPr lang="ru-RU" sz="1400" b="0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rotX val="39"/>
      <c:hPercent val="57"/>
      <c:rotY val="315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9.7838548726202776E-2"/>
          <c:w val="0.91996807120980773"/>
          <c:h val="0.680535023035497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2.7878224874006052E-2"/>
                  <c:y val="-4.3253949015315374E-2"/>
                </c:manualLayout>
              </c:layout>
              <c:showVal val="1"/>
            </c:dLbl>
            <c:dLbl>
              <c:idx val="1"/>
              <c:layout>
                <c:manualLayout>
                  <c:x val="-2.5843233391292079E-2"/>
                  <c:y val="-5.9318369975163474E-2"/>
                </c:manualLayout>
              </c:layout>
              <c:showVal val="1"/>
            </c:dLbl>
            <c:dLbl>
              <c:idx val="2"/>
              <c:layout>
                <c:manualLayout>
                  <c:x val="-2.3621567710218096E-2"/>
                  <c:y val="-3.8490821650566588E-2"/>
                </c:manualLayout>
              </c:layout>
              <c:showVal val="1"/>
            </c:dLbl>
            <c:dLbl>
              <c:idx val="3"/>
              <c:layout>
                <c:manualLayout>
                  <c:x val="-3.0273325448592021E-2"/>
                  <c:y val="-4.0287194285476412E-2"/>
                </c:manualLayout>
              </c:layout>
              <c:showVal val="1"/>
            </c:dLbl>
            <c:dLbl>
              <c:idx val="4"/>
              <c:layout>
                <c:manualLayout>
                  <c:x val="-4.1547917457347434E-2"/>
                  <c:y val="-1.7380583811717525E-2"/>
                </c:manualLayout>
              </c:layout>
              <c:showVal val="1"/>
            </c:dLbl>
            <c:dLbl>
              <c:idx val="5"/>
              <c:layout>
                <c:manualLayout>
                  <c:x val="-5.5774984774799426E-2"/>
                  <c:y val="-1.821108394179774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2019 год</c:v>
                </c:pt>
                <c:pt idx="1">
                  <c:v>2020 год - уточнено (в ред. от 30.12.2020)</c:v>
                </c:pt>
                <c:pt idx="2">
                  <c:v>2020 год - факт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1270437.4000000004</c:v>
                </c:pt>
                <c:pt idx="1">
                  <c:v>1334202.7</c:v>
                </c:pt>
                <c:pt idx="2">
                  <c:v>1320337.2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7045006216328491E-2"/>
                  <c:y val="-2.6482457639372802E-2"/>
                </c:manualLayout>
              </c:layout>
              <c:showVal val="1"/>
            </c:dLbl>
            <c:dLbl>
              <c:idx val="1"/>
              <c:layout>
                <c:manualLayout>
                  <c:x val="8.6282635723166183E-3"/>
                  <c:y val="-3.8654099790113881E-2"/>
                </c:manualLayout>
              </c:layout>
              <c:showVal val="1"/>
            </c:dLbl>
            <c:dLbl>
              <c:idx val="2"/>
              <c:layout>
                <c:manualLayout>
                  <c:x val="1.6213841690841321E-2"/>
                  <c:y val="-3.2920309001441606E-2"/>
                </c:manualLayout>
              </c:layout>
              <c:showVal val="1"/>
            </c:dLbl>
            <c:dLbl>
              <c:idx val="3"/>
              <c:layout>
                <c:manualLayout>
                  <c:x val="-7.4853432794585988E-3"/>
                  <c:y val="-5.6929703486563295E-2"/>
                </c:manualLayout>
              </c:layout>
              <c:showVal val="1"/>
            </c:dLbl>
            <c:dLbl>
              <c:idx val="4"/>
              <c:layout>
                <c:manualLayout>
                  <c:x val="-5.6140350877192866E-3"/>
                  <c:y val="-7.7907623817475208E-2"/>
                </c:manualLayout>
              </c:layout>
              <c:showVal val="1"/>
            </c:dLbl>
            <c:dLbl>
              <c:idx val="5"/>
              <c:layout>
                <c:manualLayout>
                  <c:x val="-2.8070175438597031E-3"/>
                  <c:y val="-8.4585420144688644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2019 год</c:v>
                </c:pt>
                <c:pt idx="1">
                  <c:v>2020 год - уточнено (в ред. от 30.12.2020)</c:v>
                </c:pt>
                <c:pt idx="2">
                  <c:v>2020 год - факт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1287301.2</c:v>
                </c:pt>
                <c:pt idx="1">
                  <c:v>1379662.8</c:v>
                </c:pt>
                <c:pt idx="2">
                  <c:v>1290069.2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 (-), профицит (+)</c:v>
                </c:pt>
              </c:strCache>
            </c:strRef>
          </c:tx>
          <c:dLbls>
            <c:dLbl>
              <c:idx val="0"/>
              <c:layout>
                <c:manualLayout>
                  <c:x val="-3.2060781875949892E-3"/>
                  <c:y val="-1.1976741638514121E-2"/>
                </c:manualLayout>
              </c:layout>
              <c:showVal val="1"/>
            </c:dLbl>
            <c:dLbl>
              <c:idx val="1"/>
              <c:layout>
                <c:manualLayout>
                  <c:x val="-2.4530238983285012E-2"/>
                  <c:y val="-6.48377216620889E-3"/>
                </c:manualLayout>
              </c:layout>
              <c:showVal val="1"/>
            </c:dLbl>
            <c:dLbl>
              <c:idx val="2"/>
              <c:layout>
                <c:manualLayout>
                  <c:x val="3.9545793617904211E-3"/>
                  <c:y val="3.888019840591778E-3"/>
                </c:manualLayout>
              </c:layout>
              <c:showVal val="1"/>
            </c:dLbl>
            <c:dLbl>
              <c:idx val="3"/>
              <c:layout>
                <c:manualLayout>
                  <c:x val="5.0091117557673932E-2"/>
                  <c:y val="1.6526406653258774E-2"/>
                </c:manualLayout>
              </c:layout>
              <c:showVal val="1"/>
            </c:dLbl>
            <c:dLbl>
              <c:idx val="4"/>
              <c:layout>
                <c:manualLayout>
                  <c:x val="7.0175438596491524E-3"/>
                  <c:y val="-2.8937117417919767E-2"/>
                </c:manualLayout>
              </c:layout>
              <c:showVal val="1"/>
            </c:dLbl>
            <c:dLbl>
              <c:idx val="5"/>
              <c:layout>
                <c:manualLayout>
                  <c:x val="1.4035087719299279E-3"/>
                  <c:y val="-2.8937117417919767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2019 год</c:v>
                </c:pt>
                <c:pt idx="1">
                  <c:v>2020 год - уточнено (в ред. от 30.12.2020)</c:v>
                </c:pt>
                <c:pt idx="2">
                  <c:v>2020 год - факт</c:v>
                </c:pt>
              </c:strCache>
            </c:strRef>
          </c:cat>
          <c:val>
            <c:numRef>
              <c:f>Sheet1!$B$4:$D$4</c:f>
              <c:numCache>
                <c:formatCode>#,##0.0</c:formatCode>
                <c:ptCount val="3"/>
                <c:pt idx="0">
                  <c:v>-16863.8</c:v>
                </c:pt>
                <c:pt idx="1">
                  <c:v>-45460.1</c:v>
                </c:pt>
                <c:pt idx="2">
                  <c:v>30268</c:v>
                </c:pt>
              </c:numCache>
            </c:numRef>
          </c:val>
        </c:ser>
        <c:dLbls>
          <c:showVal val="1"/>
        </c:dLbls>
        <c:gapDepth val="0"/>
        <c:shape val="box"/>
        <c:axId val="142277632"/>
        <c:axId val="141038720"/>
        <c:axId val="0"/>
      </c:bar3DChart>
      <c:catAx>
        <c:axId val="142277632"/>
        <c:scaling>
          <c:orientation val="minMax"/>
        </c:scaling>
        <c:axPos val="b"/>
        <c:numFmt formatCode="General" sourceLinked="1"/>
        <c:minorTickMark val="out"/>
        <c:tickLblPos val="low"/>
        <c:txPr>
          <a:bodyPr rot="0" vert="horz"/>
          <a:lstStyle/>
          <a:p>
            <a:pPr>
              <a:defRPr sz="11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038720"/>
        <c:crosses val="autoZero"/>
        <c:auto val="1"/>
        <c:lblAlgn val="ctr"/>
        <c:lblOffset val="100"/>
        <c:tickLblSkip val="1"/>
        <c:tickMarkSkip val="1"/>
      </c:catAx>
      <c:valAx>
        <c:axId val="141038720"/>
        <c:scaling>
          <c:orientation val="minMax"/>
          <c:max val="1400000"/>
          <c:min val="-200000"/>
        </c:scaling>
        <c:axPos val="r"/>
        <c:majorGridlines/>
        <c:numFmt formatCode="#,##0" sourceLinked="0"/>
        <c:tickLblPos val="nextTo"/>
        <c:txPr>
          <a:bodyPr rot="0" vert="horz"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277632"/>
        <c:crosses val="max"/>
        <c:crossBetween val="between"/>
        <c:majorUnit val="200000"/>
        <c:minorUnit val="25000"/>
      </c:valAx>
    </c:plotArea>
    <c:legend>
      <c:legendPos val="b"/>
      <c:layout>
        <c:manualLayout>
          <c:xMode val="edge"/>
          <c:yMode val="edge"/>
          <c:x val="9.0909132302137013E-2"/>
          <c:y val="0.93844929650906495"/>
          <c:w val="0.80255685396955567"/>
          <c:h val="5.9278149496754841E-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hPercent val="5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107633730600825"/>
          <c:y val="0.12459720581897017"/>
          <c:w val="0.87084747781285265"/>
          <c:h val="0.75090634091275321"/>
        </c:manualLayout>
      </c:layout>
      <c:bar3DChart>
        <c:barDir val="col"/>
        <c:grouping val="clustered"/>
        <c:ser>
          <c:idx val="5"/>
          <c:order val="0"/>
          <c:tx>
            <c:strRef>
              <c:f>Sheet1!$A$2</c:f>
              <c:strCache>
                <c:ptCount val="1"/>
                <c:pt idx="0">
                  <c:v>2018 год</c:v>
                </c:pt>
              </c:strCache>
            </c:strRef>
          </c:tx>
          <c:spPr>
            <a:ln w="13622">
              <a:noFill/>
              <a:prstDash val="solid"/>
            </a:ln>
          </c:spPr>
          <c:dLbls>
            <c:dLbl>
              <c:idx val="0"/>
              <c:layout>
                <c:manualLayout>
                  <c:x val="2.894294910564821E-3"/>
                  <c:y val="-1.7854630832630791E-2"/>
                </c:manualLayout>
              </c:layout>
              <c:showVal val="1"/>
            </c:dLbl>
            <c:dLbl>
              <c:idx val="1"/>
              <c:layout>
                <c:manualLayout>
                  <c:x val="-1.9196645408656402E-2"/>
                  <c:y val="-2.6613708499194939E-2"/>
                </c:manualLayout>
              </c:layout>
              <c:showVal val="1"/>
            </c:dLbl>
            <c:dLbl>
              <c:idx val="2"/>
              <c:layout>
                <c:manualLayout>
                  <c:x val="-9.0981647246198109E-3"/>
                  <c:y val="-1.6737539086978011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 b="0" i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1088666.4000000004</c:v>
                </c:pt>
                <c:pt idx="1">
                  <c:v>466657.1</c:v>
                </c:pt>
                <c:pt idx="2">
                  <c:v>622009.30000000005</c:v>
                </c:pt>
              </c:numCache>
            </c:numRef>
          </c:val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2019 год </c:v>
                </c:pt>
              </c:strCache>
            </c:strRef>
          </c:tx>
          <c:spPr>
            <a:ln w="13622">
              <a:noFill/>
              <a:prstDash val="solid"/>
            </a:ln>
          </c:spPr>
          <c:dLbls>
            <c:dLbl>
              <c:idx val="0"/>
              <c:layout>
                <c:manualLayout>
                  <c:x val="-1.3968650248923634E-2"/>
                  <c:y val="-1.7478925780797704E-2"/>
                </c:manualLayout>
              </c:layout>
              <c:showVal val="1"/>
            </c:dLbl>
            <c:dLbl>
              <c:idx val="1"/>
              <c:layout>
                <c:manualLayout>
                  <c:x val="3.6353108422962706E-3"/>
                  <c:y val="-2.3108625766315526E-2"/>
                </c:manualLayout>
              </c:layout>
              <c:showVal val="1"/>
            </c:dLbl>
            <c:dLbl>
              <c:idx val="2"/>
              <c:layout>
                <c:manualLayout>
                  <c:x val="2.2700417590807284E-3"/>
                  <c:y val="-2.3919139424594092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 b="0" i="1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1270437.4000000004</c:v>
                </c:pt>
                <c:pt idx="1">
                  <c:v>498929</c:v>
                </c:pt>
                <c:pt idx="2">
                  <c:v>771508.4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2020 год - уточн.план</c:v>
                </c:pt>
              </c:strCache>
            </c:strRef>
          </c:tx>
          <c:spPr>
            <a:ln w="13622">
              <a:noFill/>
              <a:prstDash val="solid"/>
            </a:ln>
          </c:spPr>
          <c:dLbls>
            <c:dLbl>
              <c:idx val="0"/>
              <c:layout>
                <c:manualLayout>
                  <c:x val="8.4852434509523067E-3"/>
                  <c:y val="-2.3571085158544426E-2"/>
                </c:manualLayout>
              </c:layout>
              <c:showVal val="1"/>
            </c:dLbl>
            <c:dLbl>
              <c:idx val="1"/>
              <c:layout>
                <c:manualLayout>
                  <c:x val="1.9174203846705911E-2"/>
                  <c:y val="-3.1835732211817597E-2"/>
                </c:manualLayout>
              </c:layout>
              <c:showVal val="1"/>
            </c:dLbl>
            <c:dLbl>
              <c:idx val="2"/>
              <c:layout>
                <c:manualLayout>
                  <c:x val="2.0865319965568882E-2"/>
                  <c:y val="-4.3134361735183577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 b="0" i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Sheet1!$B$4:$D$4</c:f>
              <c:numCache>
                <c:formatCode>#,##0.0</c:formatCode>
                <c:ptCount val="3"/>
                <c:pt idx="0">
                  <c:v>1334202.7</c:v>
                </c:pt>
                <c:pt idx="1">
                  <c:v>538652.6</c:v>
                </c:pt>
                <c:pt idx="2">
                  <c:v>795550.1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2020 год - факт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3622">
              <a:noFill/>
              <a:prstDash val="solid"/>
            </a:ln>
          </c:spPr>
          <c:dLbls>
            <c:dLbl>
              <c:idx val="0"/>
              <c:layout>
                <c:manualLayout>
                  <c:x val="3.8670144145929806E-2"/>
                  <c:y val="-1.8516175882500797E-2"/>
                </c:manualLayout>
              </c:layout>
              <c:showVal val="1"/>
            </c:dLbl>
            <c:dLbl>
              <c:idx val="1"/>
              <c:layout>
                <c:manualLayout>
                  <c:x val="4.1336246144384116E-2"/>
                  <c:y val="-3.3281522673471613E-2"/>
                </c:manualLayout>
              </c:layout>
              <c:showVal val="1"/>
            </c:dLbl>
            <c:dLbl>
              <c:idx val="2"/>
              <c:layout>
                <c:manualLayout>
                  <c:x val="2.8132053260714513E-2"/>
                  <c:y val="-2.2540402118465031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 b="0" i="1">
                    <a:solidFill>
                      <a:srgbClr val="0066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Sheet1!$B$5:$D$5</c:f>
              <c:numCache>
                <c:formatCode>#,##0.0</c:formatCode>
                <c:ptCount val="3"/>
                <c:pt idx="0">
                  <c:v>1320337.2</c:v>
                </c:pt>
                <c:pt idx="1">
                  <c:v>560178.5</c:v>
                </c:pt>
                <c:pt idx="2">
                  <c:v>760158.7</c:v>
                </c:pt>
              </c:numCache>
            </c:numRef>
          </c:val>
        </c:ser>
        <c:dLbls>
          <c:showVal val="1"/>
        </c:dLbls>
        <c:gapDepth val="0"/>
        <c:shape val="box"/>
        <c:axId val="147815040"/>
        <c:axId val="147833216"/>
        <c:axId val="0"/>
      </c:bar3DChart>
      <c:catAx>
        <c:axId val="147815040"/>
        <c:scaling>
          <c:orientation val="minMax"/>
        </c:scaling>
        <c:axPos val="b"/>
        <c:numFmt formatCode="General" sourceLinked="1"/>
        <c:tickLblPos val="low"/>
        <c:spPr>
          <a:ln w="34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833216"/>
        <c:crosses val="autoZero"/>
        <c:auto val="1"/>
        <c:lblAlgn val="ctr"/>
        <c:lblOffset val="100"/>
        <c:tickLblSkip val="1"/>
        <c:tickMarkSkip val="1"/>
      </c:catAx>
      <c:valAx>
        <c:axId val="147833216"/>
        <c:scaling>
          <c:orientation val="minMax"/>
          <c:max val="1500000"/>
        </c:scaling>
        <c:axPos val="l"/>
        <c:majorGridlines>
          <c:spPr>
            <a:ln w="3406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#,##0" sourceLinked="0"/>
        <c:tickLblPos val="nextTo"/>
        <c:txPr>
          <a:bodyPr rot="0" vert="horz"/>
          <a:lstStyle/>
          <a:p>
            <a:pPr>
              <a:defRPr sz="105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815040"/>
        <c:crosses val="autoZero"/>
        <c:crossBetween val="between"/>
        <c:majorUnit val="250000"/>
        <c:minorUnit val="50000"/>
      </c:valAx>
      <c:spPr>
        <a:noFill/>
        <a:ln w="27244">
          <a:noFill/>
        </a:ln>
      </c:spPr>
    </c:plotArea>
    <c:legend>
      <c:legendPos val="r"/>
      <c:layout>
        <c:manualLayout>
          <c:xMode val="edge"/>
          <c:yMode val="edge"/>
          <c:x val="0.28531613050590432"/>
          <c:y val="1.4358016152897689E-2"/>
          <c:w val="0.68217248984463352"/>
          <c:h val="7.3911932938550112E-2"/>
        </c:manualLayout>
      </c:layout>
      <c:spPr>
        <a:solidFill>
          <a:schemeClr val="bg2"/>
        </a:solidFill>
        <a:ln w="3406">
          <a:solidFill>
            <a:schemeClr val="tx1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20"/>
      <c:perspective val="0"/>
    </c:view3D>
    <c:plotArea>
      <c:layout>
        <c:manualLayout>
          <c:layoutTarget val="inner"/>
          <c:xMode val="edge"/>
          <c:yMode val="edge"/>
          <c:x val="0.28000087459529732"/>
          <c:y val="0.35057304935748596"/>
          <c:w val="0.61326957734141074"/>
          <c:h val="0.4242759455751840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rgbClr val="9999FF"/>
            </a:solidFill>
            <a:ln w="12671">
              <a:solidFill>
                <a:srgbClr val="000000"/>
              </a:solidFill>
              <a:prstDash val="solid"/>
            </a:ln>
          </c:spPr>
          <c:explosion val="18"/>
          <c:dPt>
            <c:idx val="0"/>
            <c:explosion val="24"/>
            <c:spPr>
              <a:solidFill>
                <a:srgbClr val="339966"/>
              </a:solidFill>
              <a:ln w="12671">
                <a:solidFill>
                  <a:srgbClr val="008080"/>
                </a:solidFill>
                <a:prstDash val="solid"/>
              </a:ln>
            </c:spPr>
          </c:dPt>
          <c:dPt>
            <c:idx val="1"/>
            <c:explosion val="32"/>
            <c:spPr>
              <a:solidFill>
                <a:srgbClr val="FF8080"/>
              </a:solidFill>
              <a:ln w="12671">
                <a:solidFill>
                  <a:srgbClr val="800000"/>
                </a:solidFill>
                <a:prstDash val="solid"/>
              </a:ln>
            </c:spPr>
          </c:dPt>
          <c:dPt>
            <c:idx val="2"/>
            <c:explosion val="34"/>
            <c:spPr>
              <a:solidFill>
                <a:srgbClr val="FFFFCC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3"/>
            <c:explosion val="35"/>
            <c:spPr>
              <a:solidFill>
                <a:srgbClr val="CCFFFF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4"/>
            <c:explosion val="40"/>
            <c:spPr>
              <a:solidFill>
                <a:srgbClr val="FF99CC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5"/>
            <c:explosion val="43"/>
            <c:spPr>
              <a:solidFill>
                <a:srgbClr val="FF6600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6"/>
            <c:explosion val="46"/>
            <c:spPr>
              <a:solidFill>
                <a:srgbClr val="0066CC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7"/>
            <c:explosion val="49"/>
            <c:spPr>
              <a:solidFill>
                <a:srgbClr val="CCCCFF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8"/>
            <c:explosion val="48"/>
            <c:spPr>
              <a:solidFill>
                <a:srgbClr val="CCFFCC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9"/>
            <c:explosion val="44"/>
            <c:spPr>
              <a:solidFill>
                <a:srgbClr val="FF00FF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10"/>
            <c:explosion val="44"/>
            <c:spPr>
              <a:solidFill>
                <a:srgbClr val="FFFF00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11"/>
            <c:explosion val="44"/>
            <c:spPr>
              <a:solidFill>
                <a:srgbClr val="00FFFF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12"/>
            <c:explosion val="52"/>
            <c:spPr>
              <a:solidFill>
                <a:srgbClr val="CC99FF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13"/>
            <c:explosion val="49"/>
            <c:spPr>
              <a:solidFill>
                <a:srgbClr val="800000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14"/>
            <c:explosion val="44"/>
            <c:spPr>
              <a:solidFill>
                <a:srgbClr val="008080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15"/>
            <c:explosion val="36"/>
            <c:spPr>
              <a:solidFill>
                <a:srgbClr val="0000FF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16"/>
            <c:explosion val="31"/>
          </c:dPt>
          <c:dLbls>
            <c:dLbl>
              <c:idx val="0"/>
              <c:layout>
                <c:manualLayout>
                  <c:x val="0"/>
                  <c:y val="-0.16522157103431362"/>
                </c:manualLayout>
              </c:layout>
              <c:numFmt formatCode="0.0%" sourceLinked="0"/>
              <c:spPr>
                <a:noFill/>
                <a:ln w="25343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0.17377094458825554"/>
                  <c:y val="5.2528953502081394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0.15272466387378042"/>
                  <c:y val="0.17472828797866291"/>
                </c:manualLayout>
              </c:layout>
              <c:numFmt formatCode="0.0%" sourceLinked="0"/>
              <c:spPr>
                <a:noFill/>
                <a:ln w="25343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-2.1837235132021494E-2"/>
                  <c:y val="0.18436138260735557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-8.3635548342913438E-2"/>
                  <c:y val="9.9132942620588263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-8.2338778340082727E-2"/>
                  <c:y val="8.99331992402355E-3"/>
                </c:manualLayout>
              </c:layout>
              <c:numFmt formatCode="0.0%" sourceLinked="0"/>
              <c:spPr>
                <a:noFill/>
                <a:ln w="25343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6"/>
              <c:layout>
                <c:manualLayout>
                  <c:x val="-0.13269907195779571"/>
                  <c:y val="6.7811781239242905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7"/>
              <c:layout>
                <c:manualLayout>
                  <c:x val="-0.1141389336607566"/>
                  <c:y val="1.1540983632414079E-2"/>
                </c:manualLayout>
              </c:layout>
              <c:numFmt formatCode="0.0%" sourceLinked="0"/>
              <c:spPr>
                <a:noFill/>
                <a:ln w="25343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8"/>
              <c:layout>
                <c:manualLayout>
                  <c:x val="-0.17318161061563367"/>
                  <c:y val="-5.7685596768832149E-2"/>
                </c:manualLayout>
              </c:layout>
              <c:numFmt formatCode="0.0%" sourceLinked="0"/>
              <c:spPr>
                <a:noFill/>
                <a:ln w="25343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9"/>
              <c:layout>
                <c:manualLayout>
                  <c:x val="-8.8520550581441412E-2"/>
                  <c:y val="-0.10897679816123461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0"/>
              <c:layout>
                <c:manualLayout>
                  <c:x val="-0.1336687086716318"/>
                  <c:y val="-0.21050303050138297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1"/>
              <c:layout>
                <c:manualLayout>
                  <c:x val="5.6150117596242E-2"/>
                  <c:y val="-0.1494190372504641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2"/>
              <c:layout>
                <c:manualLayout>
                  <c:x val="0.13584312753069541"/>
                  <c:y val="-0.23553428975544302"/>
                </c:manualLayout>
              </c:layout>
              <c:numFmt formatCode="0.0%" sourceLinked="0"/>
              <c:spPr>
                <a:noFill/>
                <a:ln w="25343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13"/>
              <c:layout>
                <c:manualLayout>
                  <c:x val="0.1427337473806399"/>
                  <c:y val="-0.11056312397749422"/>
                </c:manualLayout>
              </c:layout>
              <c:numFmt formatCode="0.0%" sourceLinked="0"/>
              <c:spPr>
                <a:noFill/>
                <a:ln w="25343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14"/>
              <c:layout>
                <c:manualLayout>
                  <c:x val="0.24864506120486221"/>
                  <c:y val="-0.1181201546184636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5"/>
              <c:layout>
                <c:manualLayout>
                  <c:x val="0.11005359057310317"/>
                  <c:y val="-5.2866092098378441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6"/>
              <c:layout>
                <c:manualLayout>
                  <c:x val="0.17598025820922275"/>
                  <c:y val="5.9457242553073927E-2"/>
                </c:manualLayout>
              </c:layout>
              <c:showVal val="1"/>
              <c:showCatName val="1"/>
              <c:showPercent val="1"/>
            </c:dLbl>
            <c:dLbl>
              <c:idx val="17"/>
              <c:layout>
                <c:manualLayout>
                  <c:x val="0.23878220579570444"/>
                  <c:y val="4.9288564539188784E-2"/>
                </c:manualLayout>
              </c:layout>
              <c:showVal val="1"/>
              <c:showCatName val="1"/>
              <c:showPercent val="1"/>
            </c:dLbl>
            <c:numFmt formatCode="0.0%" sourceLinked="0"/>
            <c:spPr>
              <a:noFill/>
              <a:ln w="25343">
                <a:noFill/>
              </a:ln>
            </c:spPr>
            <c:txPr>
              <a:bodyPr/>
              <a:lstStyle/>
              <a:p>
                <a:pPr>
                  <a:defRPr sz="798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Sheet1!$B$1:$R$1</c:f>
              <c:strCache>
                <c:ptCount val="17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Единый налог на вмененный доход</c:v>
                </c:pt>
                <c:pt idx="3">
                  <c:v>Налог с применением патентной системы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Государственная пошлина</c:v>
                </c:pt>
                <c:pt idx="7">
                  <c:v>Доходы от сдачи в аренду земли</c:v>
                </c:pt>
                <c:pt idx="8">
                  <c:v>Доходы от сдачи в аренду имущества</c:v>
                </c:pt>
                <c:pt idx="9">
                  <c:v>Прочие доходы от использования имущества</c:v>
                </c:pt>
                <c:pt idx="10">
                  <c:v>Доходы от оказания платных услуг и компенсаций затрат государства</c:v>
                </c:pt>
                <c:pt idx="11">
                  <c:v>Доходы от реализации иного имущества</c:v>
                </c:pt>
                <c:pt idx="12">
                  <c:v>Доходы от приватизации имущества</c:v>
                </c:pt>
                <c:pt idx="13">
                  <c:v>Доходы от продажи и увеличения площади земельных участков</c:v>
                </c:pt>
                <c:pt idx="14">
                  <c:v>Доходы от продажи квартир</c:v>
                </c:pt>
                <c:pt idx="15">
                  <c:v>Штрафы</c:v>
                </c:pt>
                <c:pt idx="16">
                  <c:v>Прочие налоги и неналоговые доходы</c:v>
                </c:pt>
              </c:strCache>
            </c:strRef>
          </c:cat>
          <c:val>
            <c:numRef>
              <c:f>Sheet1!$B$2:$R$2</c:f>
              <c:numCache>
                <c:formatCode>#,##0.0</c:formatCode>
                <c:ptCount val="17"/>
                <c:pt idx="0">
                  <c:v>339845.8</c:v>
                </c:pt>
                <c:pt idx="1">
                  <c:v>4226.7</c:v>
                </c:pt>
                <c:pt idx="2">
                  <c:v>20196.5</c:v>
                </c:pt>
                <c:pt idx="3">
                  <c:v>8472.4</c:v>
                </c:pt>
                <c:pt idx="4">
                  <c:v>9218.6</c:v>
                </c:pt>
                <c:pt idx="5">
                  <c:v>65165.4</c:v>
                </c:pt>
                <c:pt idx="6">
                  <c:v>6454.9</c:v>
                </c:pt>
                <c:pt idx="7">
                  <c:v>23732.1</c:v>
                </c:pt>
                <c:pt idx="8">
                  <c:v>24173.8</c:v>
                </c:pt>
                <c:pt idx="9">
                  <c:v>1999.8</c:v>
                </c:pt>
                <c:pt idx="10">
                  <c:v>6124.3</c:v>
                </c:pt>
                <c:pt idx="11">
                  <c:v>2612.9</c:v>
                </c:pt>
                <c:pt idx="12">
                  <c:v>19515.900000000001</c:v>
                </c:pt>
                <c:pt idx="13">
                  <c:v>19089.900000000001</c:v>
                </c:pt>
                <c:pt idx="14">
                  <c:v>2921</c:v>
                </c:pt>
                <c:pt idx="15">
                  <c:v>4426.6000000000004</c:v>
                </c:pt>
                <c:pt idx="16">
                  <c:v>1503.2</c:v>
                </c:pt>
              </c:numCache>
            </c:numRef>
          </c:val>
        </c:ser>
        <c:dLbls>
          <c:showVal val="1"/>
          <c:showCatName val="1"/>
          <c:showPercent val="1"/>
        </c:dLbls>
      </c:pie3DChart>
      <c:spPr>
        <a:noFill/>
        <a:ln w="25343">
          <a:noFill/>
        </a:ln>
      </c:spPr>
    </c:plotArea>
    <c:plotVisOnly val="1"/>
    <c:dispBlanksAs val="zero"/>
  </c:chart>
  <c:spPr>
    <a:noFill/>
    <a:ln w="63500"/>
    <a:effectLst>
      <a:outerShdw blurRad="254000" sx="105000" sy="105000" algn="ctr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 sz="199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view3D>
      <c:rotX val="10"/>
      <c:perspective val="50"/>
    </c:view3D>
    <c:plotArea>
      <c:layout>
        <c:manualLayout>
          <c:layoutTarget val="inner"/>
          <c:xMode val="edge"/>
          <c:yMode val="edge"/>
          <c:x val="5.8853389247356433E-2"/>
          <c:y val="0.12249925038880488"/>
          <c:w val="0.9234515956174485"/>
          <c:h val="0.71109497604288341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5.4376051869350107E-2"/>
                  <c:y val="-3.8647072499473717E-2"/>
                </c:manualLayout>
              </c:layout>
              <c:showVal val="1"/>
            </c:dLbl>
            <c:dLbl>
              <c:idx val="1"/>
              <c:layout>
                <c:manualLayout>
                  <c:x val="-4.9697685807113021E-2"/>
                  <c:y val="1.803530049975437E-2"/>
                </c:manualLayout>
              </c:layout>
              <c:showVal val="1"/>
            </c:dLbl>
            <c:dLbl>
              <c:idx val="2"/>
              <c:layout>
                <c:manualLayout>
                  <c:x val="-4.3894533790392126E-2"/>
                  <c:y val="2.0611771999719242E-2"/>
                </c:manualLayout>
              </c:layout>
              <c:showVal val="1"/>
            </c:dLbl>
            <c:dLbl>
              <c:idx val="3"/>
              <c:layout>
                <c:manualLayout>
                  <c:x val="-3.8291027551576408E-2"/>
                  <c:y val="2.8341186499613997E-2"/>
                </c:manualLayout>
              </c:layout>
              <c:showVal val="1"/>
            </c:dLbl>
            <c:dLbl>
              <c:idx val="4"/>
              <c:layout>
                <c:manualLayout>
                  <c:x val="-5.4099530993056831E-2"/>
                  <c:y val="5.6682372999227869E-2"/>
                </c:manualLayout>
              </c:layout>
              <c:showVal val="1"/>
            </c:dLbl>
            <c:dLbl>
              <c:idx val="5"/>
              <c:layout>
                <c:manualLayout>
                  <c:x val="-5.9928269796255748E-2"/>
                  <c:y val="5.6682372999227869E-2"/>
                </c:manualLayout>
              </c:layout>
              <c:showVal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b="1">
                    <a:solidFill>
                      <a:srgbClr val="0066C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1.3169999999999971</c:v>
                </c:pt>
                <c:pt idx="1">
                  <c:v>0.94000000000000061</c:v>
                </c:pt>
                <c:pt idx="2">
                  <c:v>1.069</c:v>
                </c:pt>
                <c:pt idx="3">
                  <c:v>1.123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тепм роста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1"/>
              <c:layout>
                <c:manualLayout>
                  <c:x val="0.34944298827964759"/>
                  <c:y val="-1.5377680291129121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1.1122500000000028</c:v>
                </c:pt>
                <c:pt idx="1">
                  <c:v>1.1122500000000028</c:v>
                </c:pt>
                <c:pt idx="2">
                  <c:v>1.1122500000000028</c:v>
                </c:pt>
                <c:pt idx="3">
                  <c:v>1.1122500000000028</c:v>
                </c:pt>
              </c:numCache>
            </c:numRef>
          </c:val>
        </c:ser>
        <c:axId val="149695104"/>
        <c:axId val="149721472"/>
        <c:axId val="148237376"/>
      </c:line3DChart>
      <c:catAx>
        <c:axId val="149695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9721472"/>
        <c:crosses val="autoZero"/>
        <c:auto val="1"/>
        <c:lblAlgn val="ctr"/>
        <c:lblOffset val="100"/>
      </c:catAx>
      <c:valAx>
        <c:axId val="149721472"/>
        <c:scaling>
          <c:orientation val="minMax"/>
          <c:max val="1.5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9695104"/>
        <c:crosses val="autoZero"/>
        <c:crossBetween val="between"/>
        <c:majorUnit val="0.25"/>
        <c:minorUnit val="4.0000000000000022E-2"/>
      </c:valAx>
      <c:serAx>
        <c:axId val="148237376"/>
        <c:scaling>
          <c:orientation val="minMax"/>
        </c:scaling>
        <c:delete val="1"/>
        <c:axPos val="b"/>
        <c:tickLblPos val="nextTo"/>
        <c:crossAx val="149721472"/>
        <c:crosses val="autoZero"/>
      </c:ser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506CA-55AA-4F94-8FF2-6047B47D146A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1C6825-2D62-4CBC-9B3A-D05179171B71}">
      <dgm:prSet phldrT="[Текст]" custT="1"/>
      <dgm:spPr>
        <a:solidFill>
          <a:srgbClr val="666699"/>
        </a:solidFill>
        <a:effectLst>
          <a:softEdge rad="31750"/>
        </a:effectLst>
      </dgm:spPr>
      <dgm:t>
        <a:bodyPr/>
        <a:lstStyle/>
        <a:p>
          <a:pPr algn="ctr"/>
          <a:r>
            <a:rPr lang="ru-RU" sz="1300" i="1" dirty="0" smtClean="0"/>
            <a:t>Прогнозных расчетов, представленных главными администраторами доходов бюджета города Ржева в соответствии с утвержденными методиками прогнозирования доходов</a:t>
          </a:r>
          <a:endParaRPr lang="ru-RU" sz="1300" dirty="0"/>
        </a:p>
      </dgm:t>
    </dgm:pt>
    <dgm:pt modelId="{7486EDBE-667E-4A2B-9729-668A965488A7}" type="parTrans" cxnId="{5278F3C1-4274-40B5-98E8-27E3D35D223B}">
      <dgm:prSet/>
      <dgm:spPr/>
      <dgm:t>
        <a:bodyPr/>
        <a:lstStyle/>
        <a:p>
          <a:endParaRPr lang="ru-RU"/>
        </a:p>
      </dgm:t>
    </dgm:pt>
    <dgm:pt modelId="{2C7E2121-9F32-43CB-9AA8-D3EC0F22BB8F}" type="sibTrans" cxnId="{5278F3C1-4274-40B5-98E8-27E3D35D223B}">
      <dgm:prSet/>
      <dgm:spPr/>
      <dgm:t>
        <a:bodyPr/>
        <a:lstStyle/>
        <a:p>
          <a:endParaRPr lang="ru-RU"/>
        </a:p>
      </dgm:t>
    </dgm:pt>
    <dgm:pt modelId="{BBF8D7A7-BABD-4FAB-AB80-5663AC693C09}">
      <dgm:prSet phldrT="[Текст]" custT="1"/>
      <dgm:spPr>
        <a:solidFill>
          <a:srgbClr val="666699"/>
        </a:solidFill>
        <a:effectLst>
          <a:softEdge rad="31750"/>
        </a:effectLst>
      </dgm:spPr>
      <dgm:t>
        <a:bodyPr/>
        <a:lstStyle/>
        <a:p>
          <a:pPr algn="ctr"/>
          <a:r>
            <a:rPr lang="ru-RU" sz="1300" i="1" dirty="0" smtClean="0"/>
            <a:t>Показателей статистической и налоговой отчетности по городу Ржеву</a:t>
          </a:r>
          <a:endParaRPr lang="ru-RU" sz="1300" i="1" dirty="0"/>
        </a:p>
      </dgm:t>
    </dgm:pt>
    <dgm:pt modelId="{B35C655C-718A-445A-A852-018549D73FC1}" type="parTrans" cxnId="{C58198DC-7B72-44FC-B533-3F8185F7D652}">
      <dgm:prSet/>
      <dgm:spPr/>
      <dgm:t>
        <a:bodyPr/>
        <a:lstStyle/>
        <a:p>
          <a:endParaRPr lang="ru-RU"/>
        </a:p>
      </dgm:t>
    </dgm:pt>
    <dgm:pt modelId="{38D1E789-FCFC-4B0F-AF75-9DD1B98D93A2}" type="sibTrans" cxnId="{C58198DC-7B72-44FC-B533-3F8185F7D652}">
      <dgm:prSet/>
      <dgm:spPr/>
      <dgm:t>
        <a:bodyPr/>
        <a:lstStyle/>
        <a:p>
          <a:endParaRPr lang="ru-RU"/>
        </a:p>
      </dgm:t>
    </dgm:pt>
    <dgm:pt modelId="{2E329F1D-63ED-41ED-8B73-086E62E7EAB3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7FDFD1F0-F63C-4677-BA11-001A5CC9261A}" type="sibTrans" cxnId="{157027B9-35F4-4A7D-8228-DE96C150F71F}">
      <dgm:prSet/>
      <dgm:spPr/>
      <dgm:t>
        <a:bodyPr/>
        <a:lstStyle/>
        <a:p>
          <a:endParaRPr lang="ru-RU"/>
        </a:p>
      </dgm:t>
    </dgm:pt>
    <dgm:pt modelId="{D15C4991-95C7-40BB-9DD4-82C9E70B33C9}" type="parTrans" cxnId="{157027B9-35F4-4A7D-8228-DE96C150F71F}">
      <dgm:prSet/>
      <dgm:spPr/>
      <dgm:t>
        <a:bodyPr/>
        <a:lstStyle/>
        <a:p>
          <a:endParaRPr lang="ru-RU"/>
        </a:p>
      </dgm:t>
    </dgm:pt>
    <dgm:pt modelId="{94569AF3-58ED-4C0C-86B8-9986F8EC80DD}">
      <dgm:prSet phldrT="[Текст]" custT="1"/>
      <dgm:spPr>
        <a:solidFill>
          <a:srgbClr val="666699"/>
        </a:solidFill>
        <a:effectLst>
          <a:softEdge rad="31750"/>
        </a:effectLst>
      </dgm:spPr>
      <dgm:t>
        <a:bodyPr/>
        <a:lstStyle/>
        <a:p>
          <a:pPr algn="ctr"/>
          <a:r>
            <a:rPr lang="ru-RU" sz="1300" i="1" dirty="0" smtClean="0"/>
            <a:t>Показателей прогноза социально-экономического развития города Ржева</a:t>
          </a:r>
          <a:endParaRPr lang="ru-RU" sz="1300" i="1" dirty="0"/>
        </a:p>
      </dgm:t>
    </dgm:pt>
    <dgm:pt modelId="{AC542466-57AE-4ED0-B8F7-9E924D417CC4}" type="sibTrans" cxnId="{A4E195F0-C333-4B75-83A1-8789BAD5AB4E}">
      <dgm:prSet/>
      <dgm:spPr/>
      <dgm:t>
        <a:bodyPr/>
        <a:lstStyle/>
        <a:p>
          <a:endParaRPr lang="ru-RU"/>
        </a:p>
      </dgm:t>
    </dgm:pt>
    <dgm:pt modelId="{36D18B9A-1E89-48A0-990E-33D80A823153}" type="parTrans" cxnId="{A4E195F0-C333-4B75-83A1-8789BAD5AB4E}">
      <dgm:prSet/>
      <dgm:spPr/>
      <dgm:t>
        <a:bodyPr/>
        <a:lstStyle/>
        <a:p>
          <a:endParaRPr lang="ru-RU"/>
        </a:p>
      </dgm:t>
    </dgm:pt>
    <dgm:pt modelId="{A2588765-C6DB-42B0-9847-411CAFE5BE7E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A766F189-8F69-478E-B0EC-F3BF774B6F51}" type="sibTrans" cxnId="{1F16C52F-7EC8-4E83-B220-640676EE79F8}">
      <dgm:prSet/>
      <dgm:spPr/>
      <dgm:t>
        <a:bodyPr/>
        <a:lstStyle/>
        <a:p>
          <a:endParaRPr lang="ru-RU"/>
        </a:p>
      </dgm:t>
    </dgm:pt>
    <dgm:pt modelId="{5E44DC0A-E6BE-47B7-AEDF-29D22B92D367}" type="parTrans" cxnId="{1F16C52F-7EC8-4E83-B220-640676EE79F8}">
      <dgm:prSet/>
      <dgm:spPr/>
      <dgm:t>
        <a:bodyPr/>
        <a:lstStyle/>
        <a:p>
          <a:endParaRPr lang="ru-RU"/>
        </a:p>
      </dgm:t>
    </dgm:pt>
    <dgm:pt modelId="{05BB246E-4532-42F2-8F1F-5B696B2993F0}">
      <dgm:prSet phldrT="[Текст]" phldr="1"/>
      <dgm:spPr/>
      <dgm:t>
        <a:bodyPr/>
        <a:lstStyle/>
        <a:p>
          <a:endParaRPr lang="ru-RU" baseline="0" dirty="0">
            <a:solidFill>
              <a:schemeClr val="bg1"/>
            </a:solidFill>
          </a:endParaRPr>
        </a:p>
      </dgm:t>
    </dgm:pt>
    <dgm:pt modelId="{2463E171-4617-4B3D-8630-9AAD9AE1F59B}" type="sibTrans" cxnId="{66BBDFF2-D39E-46F2-9630-76E1B22A0B7F}">
      <dgm:prSet/>
      <dgm:spPr/>
      <dgm:t>
        <a:bodyPr/>
        <a:lstStyle/>
        <a:p>
          <a:endParaRPr lang="ru-RU"/>
        </a:p>
      </dgm:t>
    </dgm:pt>
    <dgm:pt modelId="{1D8EDD4B-AE13-4C80-8B7F-496A160FDB97}" type="parTrans" cxnId="{66BBDFF2-D39E-46F2-9630-76E1B22A0B7F}">
      <dgm:prSet/>
      <dgm:spPr/>
      <dgm:t>
        <a:bodyPr/>
        <a:lstStyle/>
        <a:p>
          <a:endParaRPr lang="ru-RU"/>
        </a:p>
      </dgm:t>
    </dgm:pt>
    <dgm:pt modelId="{5A76C775-36DE-4F85-8D0E-BE6F8FA4C203}" type="pres">
      <dgm:prSet presAssocID="{E73506CA-55AA-4F94-8FF2-6047B47D146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C4A3EF-D11A-460C-B354-BD3C9B47718C}" type="pres">
      <dgm:prSet presAssocID="{05BB246E-4532-42F2-8F1F-5B696B2993F0}" presName="compositeNode" presStyleCnt="0">
        <dgm:presLayoutVars>
          <dgm:bulletEnabled val="1"/>
        </dgm:presLayoutVars>
      </dgm:prSet>
      <dgm:spPr/>
    </dgm:pt>
    <dgm:pt modelId="{B24350FE-5A72-45F4-A82C-2D51E1AD98D6}" type="pres">
      <dgm:prSet presAssocID="{05BB246E-4532-42F2-8F1F-5B696B2993F0}" presName="image" presStyleLbl="fgImgPlace1" presStyleIdx="0" presStyleCnt="3" custScaleX="766882" custScaleY="386689" custLinFactY="146323" custLinFactNeighborX="-8124" custLinFactNeighborY="200000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31750"/>
        </a:effectLst>
      </dgm:spPr>
      <dgm:t>
        <a:bodyPr/>
        <a:lstStyle/>
        <a:p>
          <a:endParaRPr lang="ru-RU"/>
        </a:p>
      </dgm:t>
    </dgm:pt>
    <dgm:pt modelId="{74082037-4968-41A3-92A1-2EEBCE503587}" type="pres">
      <dgm:prSet presAssocID="{05BB246E-4532-42F2-8F1F-5B696B2993F0}" presName="childNode" presStyleLbl="node1" presStyleIdx="0" presStyleCnt="3" custScaleX="304048" custScaleY="40142" custLinFactNeighborX="-51732" custLinFactNeighborY="29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22EB5-9500-40FB-8883-6C455DB1E579}" type="pres">
      <dgm:prSet presAssocID="{05BB246E-4532-42F2-8F1F-5B696B2993F0}" presName="parentNode" presStyleLbl="revTx" presStyleIdx="0" presStyleCnt="3" custScaleX="98524" custScaleY="65242" custLinFactNeighborX="12694" custLinFactNeighborY="23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2749E-936E-4BC8-908D-11E5ED766A3D}" type="pres">
      <dgm:prSet presAssocID="{2463E171-4617-4B3D-8630-9AAD9AE1F59B}" presName="sibTrans" presStyleCnt="0"/>
      <dgm:spPr/>
    </dgm:pt>
    <dgm:pt modelId="{ED4091C4-80EE-470A-92B7-0197FA583BE6}" type="pres">
      <dgm:prSet presAssocID="{2E329F1D-63ED-41ED-8B73-086E62E7EAB3}" presName="compositeNode" presStyleCnt="0">
        <dgm:presLayoutVars>
          <dgm:bulletEnabled val="1"/>
        </dgm:presLayoutVars>
      </dgm:prSet>
      <dgm:spPr/>
    </dgm:pt>
    <dgm:pt modelId="{C902FB57-6412-4557-96BC-C5D5B83C269A}" type="pres">
      <dgm:prSet presAssocID="{2E329F1D-63ED-41ED-8B73-086E62E7EAB3}" presName="image" presStyleLbl="fgImgPlace1" presStyleIdx="1" presStyleCnt="3" custScaleX="808849" custScaleY="407953" custLinFactX="50144" custLinFactNeighborX="100000" custLinFactNeighborY="28709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softEdge rad="63500"/>
        </a:effectLst>
      </dgm:spPr>
      <dgm:t>
        <a:bodyPr/>
        <a:lstStyle/>
        <a:p>
          <a:endParaRPr lang="ru-RU"/>
        </a:p>
      </dgm:t>
    </dgm:pt>
    <dgm:pt modelId="{964B5E04-9B5F-4DE5-BD4E-DD691C3763AC}" type="pres">
      <dgm:prSet presAssocID="{2E329F1D-63ED-41ED-8B73-086E62E7EAB3}" presName="childNode" presStyleLbl="node1" presStyleIdx="1" presStyleCnt="3" custScaleX="398303" custScaleY="57692" custLinFactNeighborX="-1725" custLinFactNeighborY="1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3E067-6174-4575-A1AF-BA6327834883}" type="pres">
      <dgm:prSet presAssocID="{2E329F1D-63ED-41ED-8B73-086E62E7EAB3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DF905-C117-447A-B8E7-5C0D48810D89}" type="pres">
      <dgm:prSet presAssocID="{7FDFD1F0-F63C-4677-BA11-001A5CC9261A}" presName="sibTrans" presStyleCnt="0"/>
      <dgm:spPr/>
    </dgm:pt>
    <dgm:pt modelId="{69EC602B-7F80-4D0B-AA10-25DDE40DEE42}" type="pres">
      <dgm:prSet presAssocID="{A2588765-C6DB-42B0-9847-411CAFE5BE7E}" presName="compositeNode" presStyleCnt="0">
        <dgm:presLayoutVars>
          <dgm:bulletEnabled val="1"/>
        </dgm:presLayoutVars>
      </dgm:prSet>
      <dgm:spPr/>
    </dgm:pt>
    <dgm:pt modelId="{A945D726-7704-49A4-BC74-5D2F2E6A588F}" type="pres">
      <dgm:prSet presAssocID="{A2588765-C6DB-42B0-9847-411CAFE5BE7E}" presName="image" presStyleLbl="fgImgPlace1" presStyleIdx="2" presStyleCnt="3" custScaleX="646388" custScaleY="381459" custLinFactX="52190" custLinFactY="144563" custLinFactNeighborX="100000" custLinFactNeighborY="200000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softEdge rad="31750"/>
        </a:effectLst>
      </dgm:spPr>
      <dgm:t>
        <a:bodyPr/>
        <a:lstStyle/>
        <a:p>
          <a:endParaRPr lang="ru-RU"/>
        </a:p>
      </dgm:t>
    </dgm:pt>
    <dgm:pt modelId="{3199D181-4BD3-413D-AFC7-D330995A431C}" type="pres">
      <dgm:prSet presAssocID="{A2588765-C6DB-42B0-9847-411CAFE5BE7E}" presName="childNode" presStyleLbl="node1" presStyleIdx="2" presStyleCnt="3" custScaleX="258275" custScaleY="43787" custLinFactNeighborX="44642" custLinFactNeighborY="37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0A569-7096-433A-B6C3-0FDC6CE855C3}" type="pres">
      <dgm:prSet presAssocID="{A2588765-C6DB-42B0-9847-411CAFE5BE7E}" presName="parentNode" presStyleLbl="revTx" presStyleIdx="2" presStyleCnt="3" custScaleX="31764" custScaleY="436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834B14-1DAB-41A6-AA85-62C76D8E6009}" type="presOf" srcId="{2E329F1D-63ED-41ED-8B73-086E62E7EAB3}" destId="{5683E067-6174-4575-A1AF-BA6327834883}" srcOrd="0" destOrd="0" presId="urn:microsoft.com/office/officeart/2005/8/layout/hList2"/>
    <dgm:cxn modelId="{B491E2F9-B47C-4844-A1B9-3C332B92BF5A}" type="presOf" srcId="{05BB246E-4532-42F2-8F1F-5B696B2993F0}" destId="{4A022EB5-9500-40FB-8883-6C455DB1E579}" srcOrd="0" destOrd="0" presId="urn:microsoft.com/office/officeart/2005/8/layout/hList2"/>
    <dgm:cxn modelId="{2A61BBE2-EDEC-423C-8090-3BDCE7D217A1}" type="presOf" srcId="{94569AF3-58ED-4C0C-86B8-9986F8EC80DD}" destId="{74082037-4968-41A3-92A1-2EEBCE503587}" srcOrd="0" destOrd="0" presId="urn:microsoft.com/office/officeart/2005/8/layout/hList2"/>
    <dgm:cxn modelId="{7A887AF9-5B75-4458-983B-6CA2DAF31A0A}" type="presOf" srcId="{A2588765-C6DB-42B0-9847-411CAFE5BE7E}" destId="{9440A569-7096-433A-B6C3-0FDC6CE855C3}" srcOrd="0" destOrd="0" presId="urn:microsoft.com/office/officeart/2005/8/layout/hList2"/>
    <dgm:cxn modelId="{3B428198-F823-435B-B1AB-1A66F6842618}" type="presOf" srcId="{E73506CA-55AA-4F94-8FF2-6047B47D146A}" destId="{5A76C775-36DE-4F85-8D0E-BE6F8FA4C203}" srcOrd="0" destOrd="0" presId="urn:microsoft.com/office/officeart/2005/8/layout/hList2"/>
    <dgm:cxn modelId="{66BBDFF2-D39E-46F2-9630-76E1B22A0B7F}" srcId="{E73506CA-55AA-4F94-8FF2-6047B47D146A}" destId="{05BB246E-4532-42F2-8F1F-5B696B2993F0}" srcOrd="0" destOrd="0" parTransId="{1D8EDD4B-AE13-4C80-8B7F-496A160FDB97}" sibTransId="{2463E171-4617-4B3D-8630-9AAD9AE1F59B}"/>
    <dgm:cxn modelId="{157027B9-35F4-4A7D-8228-DE96C150F71F}" srcId="{E73506CA-55AA-4F94-8FF2-6047B47D146A}" destId="{2E329F1D-63ED-41ED-8B73-086E62E7EAB3}" srcOrd="1" destOrd="0" parTransId="{D15C4991-95C7-40BB-9DD4-82C9E70B33C9}" sibTransId="{7FDFD1F0-F63C-4677-BA11-001A5CC9261A}"/>
    <dgm:cxn modelId="{E3BEFB85-F55A-42B4-A8B7-543236BB84C0}" type="presOf" srcId="{0D1C6825-2D62-4CBC-9B3A-D05179171B71}" destId="{964B5E04-9B5F-4DE5-BD4E-DD691C3763AC}" srcOrd="0" destOrd="0" presId="urn:microsoft.com/office/officeart/2005/8/layout/hList2"/>
    <dgm:cxn modelId="{5278F3C1-4274-40B5-98E8-27E3D35D223B}" srcId="{2E329F1D-63ED-41ED-8B73-086E62E7EAB3}" destId="{0D1C6825-2D62-4CBC-9B3A-D05179171B71}" srcOrd="0" destOrd="0" parTransId="{7486EDBE-667E-4A2B-9729-668A965488A7}" sibTransId="{2C7E2121-9F32-43CB-9AA8-D3EC0F22BB8F}"/>
    <dgm:cxn modelId="{E5B5AA43-F952-4EBB-939B-45E5745696E3}" type="presOf" srcId="{BBF8D7A7-BABD-4FAB-AB80-5663AC693C09}" destId="{3199D181-4BD3-413D-AFC7-D330995A431C}" srcOrd="0" destOrd="0" presId="urn:microsoft.com/office/officeart/2005/8/layout/hList2"/>
    <dgm:cxn modelId="{C58198DC-7B72-44FC-B533-3F8185F7D652}" srcId="{A2588765-C6DB-42B0-9847-411CAFE5BE7E}" destId="{BBF8D7A7-BABD-4FAB-AB80-5663AC693C09}" srcOrd="0" destOrd="0" parTransId="{B35C655C-718A-445A-A852-018549D73FC1}" sibTransId="{38D1E789-FCFC-4B0F-AF75-9DD1B98D93A2}"/>
    <dgm:cxn modelId="{1F16C52F-7EC8-4E83-B220-640676EE79F8}" srcId="{E73506CA-55AA-4F94-8FF2-6047B47D146A}" destId="{A2588765-C6DB-42B0-9847-411CAFE5BE7E}" srcOrd="2" destOrd="0" parTransId="{5E44DC0A-E6BE-47B7-AEDF-29D22B92D367}" sibTransId="{A766F189-8F69-478E-B0EC-F3BF774B6F51}"/>
    <dgm:cxn modelId="{A4E195F0-C333-4B75-83A1-8789BAD5AB4E}" srcId="{05BB246E-4532-42F2-8F1F-5B696B2993F0}" destId="{94569AF3-58ED-4C0C-86B8-9986F8EC80DD}" srcOrd="0" destOrd="0" parTransId="{36D18B9A-1E89-48A0-990E-33D80A823153}" sibTransId="{AC542466-57AE-4ED0-B8F7-9E924D417CC4}"/>
    <dgm:cxn modelId="{2B4C42DF-8D7F-4E3F-88C9-C6347D18A1BF}" type="presParOf" srcId="{5A76C775-36DE-4F85-8D0E-BE6F8FA4C203}" destId="{97C4A3EF-D11A-460C-B354-BD3C9B47718C}" srcOrd="0" destOrd="0" presId="urn:microsoft.com/office/officeart/2005/8/layout/hList2"/>
    <dgm:cxn modelId="{9ABDDD64-8979-4CF9-B50F-8207F44B358B}" type="presParOf" srcId="{97C4A3EF-D11A-460C-B354-BD3C9B47718C}" destId="{B24350FE-5A72-45F4-A82C-2D51E1AD98D6}" srcOrd="0" destOrd="0" presId="urn:microsoft.com/office/officeart/2005/8/layout/hList2"/>
    <dgm:cxn modelId="{BDE4B61F-79EA-4A4C-BE58-784582F7BA4C}" type="presParOf" srcId="{97C4A3EF-D11A-460C-B354-BD3C9B47718C}" destId="{74082037-4968-41A3-92A1-2EEBCE503587}" srcOrd="1" destOrd="0" presId="urn:microsoft.com/office/officeart/2005/8/layout/hList2"/>
    <dgm:cxn modelId="{7D4B2F8E-9A85-475F-BCF5-5A46E2922957}" type="presParOf" srcId="{97C4A3EF-D11A-460C-B354-BD3C9B47718C}" destId="{4A022EB5-9500-40FB-8883-6C455DB1E579}" srcOrd="2" destOrd="0" presId="urn:microsoft.com/office/officeart/2005/8/layout/hList2"/>
    <dgm:cxn modelId="{5B0401D7-252F-4317-8713-E16088149C51}" type="presParOf" srcId="{5A76C775-36DE-4F85-8D0E-BE6F8FA4C203}" destId="{6FB2749E-936E-4BC8-908D-11E5ED766A3D}" srcOrd="1" destOrd="0" presId="urn:microsoft.com/office/officeart/2005/8/layout/hList2"/>
    <dgm:cxn modelId="{27D3B128-D8A2-4DAA-B263-FC43CE29E8B3}" type="presParOf" srcId="{5A76C775-36DE-4F85-8D0E-BE6F8FA4C203}" destId="{ED4091C4-80EE-470A-92B7-0197FA583BE6}" srcOrd="2" destOrd="0" presId="urn:microsoft.com/office/officeart/2005/8/layout/hList2"/>
    <dgm:cxn modelId="{586E12AC-689D-4E98-96C8-69988EE65483}" type="presParOf" srcId="{ED4091C4-80EE-470A-92B7-0197FA583BE6}" destId="{C902FB57-6412-4557-96BC-C5D5B83C269A}" srcOrd="0" destOrd="0" presId="urn:microsoft.com/office/officeart/2005/8/layout/hList2"/>
    <dgm:cxn modelId="{1AE766FF-820F-41C2-8561-490063460B27}" type="presParOf" srcId="{ED4091C4-80EE-470A-92B7-0197FA583BE6}" destId="{964B5E04-9B5F-4DE5-BD4E-DD691C3763AC}" srcOrd="1" destOrd="0" presId="urn:microsoft.com/office/officeart/2005/8/layout/hList2"/>
    <dgm:cxn modelId="{0D2CBF1A-723F-4F61-92C5-5E359C5BF183}" type="presParOf" srcId="{ED4091C4-80EE-470A-92B7-0197FA583BE6}" destId="{5683E067-6174-4575-A1AF-BA6327834883}" srcOrd="2" destOrd="0" presId="urn:microsoft.com/office/officeart/2005/8/layout/hList2"/>
    <dgm:cxn modelId="{DE59F56F-0B61-4424-B4A5-4B21C785224C}" type="presParOf" srcId="{5A76C775-36DE-4F85-8D0E-BE6F8FA4C203}" destId="{7FDDF905-C117-447A-B8E7-5C0D48810D89}" srcOrd="3" destOrd="0" presId="urn:microsoft.com/office/officeart/2005/8/layout/hList2"/>
    <dgm:cxn modelId="{28F9E196-A47F-4B31-9298-7A3C498AB5D4}" type="presParOf" srcId="{5A76C775-36DE-4F85-8D0E-BE6F8FA4C203}" destId="{69EC602B-7F80-4D0B-AA10-25DDE40DEE42}" srcOrd="4" destOrd="0" presId="urn:microsoft.com/office/officeart/2005/8/layout/hList2"/>
    <dgm:cxn modelId="{5BD4D89F-543F-4599-9690-A5DD9319E517}" type="presParOf" srcId="{69EC602B-7F80-4D0B-AA10-25DDE40DEE42}" destId="{A945D726-7704-49A4-BC74-5D2F2E6A588F}" srcOrd="0" destOrd="0" presId="urn:microsoft.com/office/officeart/2005/8/layout/hList2"/>
    <dgm:cxn modelId="{56510326-8EDF-4A1B-BE06-BE8E2A33FE10}" type="presParOf" srcId="{69EC602B-7F80-4D0B-AA10-25DDE40DEE42}" destId="{3199D181-4BD3-413D-AFC7-D330995A431C}" srcOrd="1" destOrd="0" presId="urn:microsoft.com/office/officeart/2005/8/layout/hList2"/>
    <dgm:cxn modelId="{96E7B859-1355-4AE5-AB6D-979CE8E85CF6}" type="presParOf" srcId="{69EC602B-7F80-4D0B-AA10-25DDE40DEE42}" destId="{9440A569-7096-433A-B6C3-0FDC6CE855C3}" srcOrd="2" destOrd="0" presId="urn:microsoft.com/office/officeart/2005/8/layout/h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C3E1E0-D7B5-43E6-8624-641AFCD72482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96AF4770-C9F8-4F71-B84E-7DC8AD85C6C0}">
      <dgm:prSet phldrT="[Текст]" custT="1"/>
      <dgm:spPr/>
      <dgm:t>
        <a:bodyPr lIns="792000" rIns="0"/>
        <a:lstStyle/>
        <a:p>
          <a:endParaRPr lang="ru-RU" sz="1050" b="0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Создание административных</a:t>
          </a:r>
        </a:p>
        <a:p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комиссий и определение перечня</a:t>
          </a:r>
        </a:p>
        <a:p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 должностных лиц, уполномоченных </a:t>
          </a:r>
        </a:p>
        <a:p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составлять протоколы об </a:t>
          </a:r>
        </a:p>
        <a:p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административных правонарушениях: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–</a:t>
          </a:r>
          <a:r>
            <a:rPr lang="ru-RU" sz="1000" b="1" i="1" dirty="0" smtClean="0">
              <a:latin typeface="Times New Roman" pitchFamily="18" charset="0"/>
              <a:cs typeface="Times New Roman" pitchFamily="18" charset="0"/>
            </a:rPr>
            <a:t> 264 тыс. руб.  </a:t>
          </a:r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(100%)</a:t>
          </a:r>
          <a:endParaRPr lang="ru-RU" sz="1000" b="0" i="1" dirty="0">
            <a:latin typeface="Times New Roman" pitchFamily="18" charset="0"/>
            <a:cs typeface="Times New Roman" pitchFamily="18" charset="0"/>
          </a:endParaRPr>
        </a:p>
      </dgm:t>
    </dgm:pt>
    <dgm:pt modelId="{C6750360-1E26-4349-A9D7-F655EB4EFE06}" type="parTrans" cxnId="{25F6B19F-D5F1-4747-8391-B3D39892C9CC}">
      <dgm:prSet/>
      <dgm:spPr/>
      <dgm:t>
        <a:bodyPr/>
        <a:lstStyle/>
        <a:p>
          <a:endParaRPr lang="ru-RU"/>
        </a:p>
      </dgm:t>
    </dgm:pt>
    <dgm:pt modelId="{46917B3E-06C6-4647-B736-D7200D84C559}" type="sibTrans" cxnId="{25F6B19F-D5F1-4747-8391-B3D39892C9CC}">
      <dgm:prSet/>
      <dgm:spPr/>
      <dgm:t>
        <a:bodyPr/>
        <a:lstStyle/>
        <a:p>
          <a:endParaRPr lang="ru-RU"/>
        </a:p>
      </dgm:t>
    </dgm:pt>
    <dgm:pt modelId="{38D1A383-1998-41C8-8F92-4354BE64A449}" type="pres">
      <dgm:prSet presAssocID="{59C3E1E0-D7B5-43E6-8624-641AFCD72482}" presName="linearFlow" presStyleCnt="0">
        <dgm:presLayoutVars>
          <dgm:dir/>
          <dgm:resizeHandles val="exact"/>
        </dgm:presLayoutVars>
      </dgm:prSet>
      <dgm:spPr/>
    </dgm:pt>
    <dgm:pt modelId="{970EDD04-AEEB-4596-A090-5374192EE6DC}" type="pres">
      <dgm:prSet presAssocID="{96AF4770-C9F8-4F71-B84E-7DC8AD85C6C0}" presName="composite" presStyleCnt="0"/>
      <dgm:spPr/>
    </dgm:pt>
    <dgm:pt modelId="{4A09437C-5787-411C-B22F-4262A302E0E9}" type="pres">
      <dgm:prSet presAssocID="{96AF4770-C9F8-4F71-B84E-7DC8AD85C6C0}" presName="imgShp" presStyleLbl="fgImgPlace1" presStyleIdx="0" presStyleCnt="1" custScaleX="127693" custScaleY="143696" custLinFactNeighborX="-7100" custLinFactNeighborY="-5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31750"/>
        </a:effectLst>
      </dgm:spPr>
    </dgm:pt>
    <dgm:pt modelId="{C9371032-ECC9-4890-8421-363D93497083}" type="pres">
      <dgm:prSet presAssocID="{96AF4770-C9F8-4F71-B84E-7DC8AD85C6C0}" presName="txShp" presStyleLbl="node1" presStyleIdx="0" presStyleCnt="1" custScaleX="129336" custScaleY="171150" custLinFactX="100000" custLinFactNeighborX="100089" custLinFactNeighborY="75295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</dgm:ptLst>
  <dgm:cxnLst>
    <dgm:cxn modelId="{4C256E0E-B519-4F0D-AF1E-48CAD31465B3}" type="presOf" srcId="{96AF4770-C9F8-4F71-B84E-7DC8AD85C6C0}" destId="{C9371032-ECC9-4890-8421-363D93497083}" srcOrd="0" destOrd="0" presId="urn:microsoft.com/office/officeart/2005/8/layout/vList3"/>
    <dgm:cxn modelId="{25F6B19F-D5F1-4747-8391-B3D39892C9CC}" srcId="{59C3E1E0-D7B5-43E6-8624-641AFCD72482}" destId="{96AF4770-C9F8-4F71-B84E-7DC8AD85C6C0}" srcOrd="0" destOrd="0" parTransId="{C6750360-1E26-4349-A9D7-F655EB4EFE06}" sibTransId="{46917B3E-06C6-4647-B736-D7200D84C559}"/>
    <dgm:cxn modelId="{BE75B2DA-BB07-49DB-94F4-7A622A0277E9}" type="presOf" srcId="{59C3E1E0-D7B5-43E6-8624-641AFCD72482}" destId="{38D1A383-1998-41C8-8F92-4354BE64A449}" srcOrd="0" destOrd="0" presId="urn:microsoft.com/office/officeart/2005/8/layout/vList3"/>
    <dgm:cxn modelId="{229D49AF-C7A1-41F5-B254-058FDE5EDBC3}" type="presParOf" srcId="{38D1A383-1998-41C8-8F92-4354BE64A449}" destId="{970EDD04-AEEB-4596-A090-5374192EE6DC}" srcOrd="0" destOrd="0" presId="urn:microsoft.com/office/officeart/2005/8/layout/vList3"/>
    <dgm:cxn modelId="{3964AE4D-6350-46FB-B2E8-43400822ED1C}" type="presParOf" srcId="{970EDD04-AEEB-4596-A090-5374192EE6DC}" destId="{4A09437C-5787-411C-B22F-4262A302E0E9}" srcOrd="0" destOrd="0" presId="urn:microsoft.com/office/officeart/2005/8/layout/vList3"/>
    <dgm:cxn modelId="{598C3343-0A25-4B5B-BE72-EEF2062CDE73}" type="presParOf" srcId="{970EDD04-AEEB-4596-A090-5374192EE6DC}" destId="{C9371032-ECC9-4890-8421-363D93497083}" srcOrd="1" destOrd="0" presId="urn:microsoft.com/office/officeart/2005/8/layout/vLis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C3E1E0-D7B5-43E6-8624-641AFCD72482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1FE95E5E-7A0F-488F-A5B0-8580B637226E}">
      <dgm:prSet phldrT="[Текст]" custT="1"/>
      <dgm:spPr/>
      <dgm:t>
        <a:bodyPr lIns="360000"/>
        <a:lstStyle/>
        <a:p>
          <a:pPr algn="ctr"/>
          <a:endParaRPr lang="ru-RU" sz="10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Обеспечение госгарантий </a:t>
          </a:r>
        </a:p>
        <a:p>
          <a:pPr algn="ctr"/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           прав на получение общедоступного </a:t>
          </a:r>
        </a:p>
        <a:p>
          <a:pPr algn="ctr"/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и  бесплатного  дошкольного, </a:t>
          </a:r>
        </a:p>
        <a:p>
          <a:pPr algn="ctr"/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начального общего и </a:t>
          </a:r>
        </a:p>
        <a:p>
          <a:pPr algn="ctr"/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среднего общего образования:</a:t>
          </a:r>
        </a:p>
        <a:p>
          <a:pPr algn="ctr"/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</a:t>
          </a:r>
          <a:r>
            <a:rPr lang="ru-RU" sz="1000" b="1" i="1" dirty="0" smtClean="0">
              <a:latin typeface="Times New Roman" pitchFamily="18" charset="0"/>
              <a:cs typeface="Times New Roman" pitchFamily="18" charset="0"/>
            </a:rPr>
            <a:t> 407 837,7 тыс. руб. </a:t>
          </a:r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(100%)</a:t>
          </a:r>
        </a:p>
        <a:p>
          <a:pPr algn="ctr"/>
          <a:endParaRPr lang="ru-RU" sz="1000" b="1" i="1" dirty="0">
            <a:latin typeface="Times New Roman" pitchFamily="18" charset="0"/>
            <a:cs typeface="Times New Roman" pitchFamily="18" charset="0"/>
          </a:endParaRPr>
        </a:p>
      </dgm:t>
    </dgm:pt>
    <dgm:pt modelId="{523FC4A5-3999-4785-9695-0F71AEDA1DB6}" type="parTrans" cxnId="{E3CB9249-A45B-4D97-9EA5-CA745BD0C602}">
      <dgm:prSet/>
      <dgm:spPr/>
      <dgm:t>
        <a:bodyPr/>
        <a:lstStyle/>
        <a:p>
          <a:endParaRPr lang="ru-RU"/>
        </a:p>
      </dgm:t>
    </dgm:pt>
    <dgm:pt modelId="{1390FDD5-CF98-4E8D-A129-E8A78258E6E2}" type="sibTrans" cxnId="{E3CB9249-A45B-4D97-9EA5-CA745BD0C602}">
      <dgm:prSet/>
      <dgm:spPr/>
      <dgm:t>
        <a:bodyPr/>
        <a:lstStyle/>
        <a:p>
          <a:endParaRPr lang="ru-RU"/>
        </a:p>
      </dgm:t>
    </dgm:pt>
    <dgm:pt modelId="{38D1A383-1998-41C8-8F92-4354BE64A449}" type="pres">
      <dgm:prSet presAssocID="{59C3E1E0-D7B5-43E6-8624-641AFCD72482}" presName="linearFlow" presStyleCnt="0">
        <dgm:presLayoutVars>
          <dgm:dir/>
          <dgm:resizeHandles val="exact"/>
        </dgm:presLayoutVars>
      </dgm:prSet>
      <dgm:spPr/>
    </dgm:pt>
    <dgm:pt modelId="{F474C44A-AF56-47AA-A224-5C8D126D69EC}" type="pres">
      <dgm:prSet presAssocID="{1FE95E5E-7A0F-488F-A5B0-8580B637226E}" presName="composite" presStyleCnt="0"/>
      <dgm:spPr/>
    </dgm:pt>
    <dgm:pt modelId="{91691AA4-46AA-4E56-B12B-56206B52D54C}" type="pres">
      <dgm:prSet presAssocID="{1FE95E5E-7A0F-488F-A5B0-8580B637226E}" presName="imgShp" presStyleLbl="fgImgPlace1" presStyleIdx="0" presStyleCnt="1" custScaleX="92623" custScaleY="92752" custLinFactNeighborX="-3209" custLinFactNeighborY="-3849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softEdge rad="3175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0"/>
        </a:sp3d>
      </dgm:spPr>
      <dgm:t>
        <a:bodyPr/>
        <a:lstStyle/>
        <a:p>
          <a:endParaRPr lang="ru-RU"/>
        </a:p>
      </dgm:t>
    </dgm:pt>
    <dgm:pt modelId="{B97C03AE-4B54-49CA-A059-FB48FFC232F5}" type="pres">
      <dgm:prSet presAssocID="{1FE95E5E-7A0F-488F-A5B0-8580B637226E}" presName="txShp" presStyleLbl="node1" presStyleIdx="0" presStyleCnt="1" custScaleX="130655" custScaleY="127240" custLinFactNeighborX="-3539" custLinFactNeighborY="-4840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</dgm:ptLst>
  <dgm:cxnLst>
    <dgm:cxn modelId="{E3CB9249-A45B-4D97-9EA5-CA745BD0C602}" srcId="{59C3E1E0-D7B5-43E6-8624-641AFCD72482}" destId="{1FE95E5E-7A0F-488F-A5B0-8580B637226E}" srcOrd="0" destOrd="0" parTransId="{523FC4A5-3999-4785-9695-0F71AEDA1DB6}" sibTransId="{1390FDD5-CF98-4E8D-A129-E8A78258E6E2}"/>
    <dgm:cxn modelId="{75ACF5CA-98BE-4DAB-8111-D65B72809F32}" type="presOf" srcId="{59C3E1E0-D7B5-43E6-8624-641AFCD72482}" destId="{38D1A383-1998-41C8-8F92-4354BE64A449}" srcOrd="0" destOrd="0" presId="urn:microsoft.com/office/officeart/2005/8/layout/vList3"/>
    <dgm:cxn modelId="{5BFBF961-9958-4E58-BFE4-01A95E8135A2}" type="presOf" srcId="{1FE95E5E-7A0F-488F-A5B0-8580B637226E}" destId="{B97C03AE-4B54-49CA-A059-FB48FFC232F5}" srcOrd="0" destOrd="0" presId="urn:microsoft.com/office/officeart/2005/8/layout/vList3"/>
    <dgm:cxn modelId="{3B8374BA-2067-4994-8F8F-62CE04745152}" type="presParOf" srcId="{38D1A383-1998-41C8-8F92-4354BE64A449}" destId="{F474C44A-AF56-47AA-A224-5C8D126D69EC}" srcOrd="0" destOrd="0" presId="urn:microsoft.com/office/officeart/2005/8/layout/vList3"/>
    <dgm:cxn modelId="{665FF694-72AB-4348-99C0-502F765D8363}" type="presParOf" srcId="{F474C44A-AF56-47AA-A224-5C8D126D69EC}" destId="{91691AA4-46AA-4E56-B12B-56206B52D54C}" srcOrd="0" destOrd="0" presId="urn:microsoft.com/office/officeart/2005/8/layout/vList3"/>
    <dgm:cxn modelId="{DDA3C52A-5338-4B26-B788-18FB94F33E27}" type="presParOf" srcId="{F474C44A-AF56-47AA-A224-5C8D126D69EC}" destId="{B97C03AE-4B54-49CA-A059-FB48FFC232F5}" srcOrd="1" destOrd="0" presId="urn:microsoft.com/office/officeart/2005/8/layout/vLis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7A4CD9D1-02A3-4598-B13F-224C7E92DC66}" type="presOf" srcId="{2D42C910-5303-4EB1-83D7-D77956B53687}" destId="{D0AFBA19-E74A-4843-8A30-FACAA9FA3BFE}" srcOrd="0" destOrd="0" presId="urn:microsoft.com/office/officeart/2005/8/layout/lProcess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FDA5CCB4-F0B3-498F-956F-9595E2CF34F3}" type="presOf" srcId="{2D42C910-5303-4EB1-83D7-D77956B53687}" destId="{D0AFBA19-E74A-4843-8A30-FACAA9FA3BFE}" srcOrd="0" destOrd="0" presId="urn:microsoft.com/office/officeart/2005/8/layout/l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F9335-0FDC-4952-89EA-C0D4D747AD0F}" type="doc">
      <dgm:prSet loTypeId="urn:microsoft.com/office/officeart/2005/8/layout/arrow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807D3B5-3E6F-427C-ACD2-ECA5843C1FF2}">
      <dgm:prSet custT="1"/>
      <dgm:spPr/>
      <dgm:t>
        <a:bodyPr/>
        <a:lstStyle/>
        <a:p>
          <a:pPr rtl="0"/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учетом</a:t>
          </a:r>
          <a:r>
            <a:rPr lang="ru-RU" sz="1600" b="1" i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600" b="1" i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3CD881-35E9-4EA5-A808-172F630669CC}" type="parTrans" cxnId="{DFF8A8CC-008B-4226-A08A-8A24A1AB0829}">
      <dgm:prSet/>
      <dgm:spPr/>
      <dgm:t>
        <a:bodyPr/>
        <a:lstStyle/>
        <a:p>
          <a:endParaRPr lang="ru-RU"/>
        </a:p>
      </dgm:t>
    </dgm:pt>
    <dgm:pt modelId="{96F7ED5E-E183-4D76-A0EA-07AE330D8581}" type="sibTrans" cxnId="{DFF8A8CC-008B-4226-A08A-8A24A1AB0829}">
      <dgm:prSet/>
      <dgm:spPr/>
      <dgm:t>
        <a:bodyPr/>
        <a:lstStyle/>
        <a:p>
          <a:endParaRPr lang="ru-RU"/>
        </a:p>
      </dgm:t>
    </dgm:pt>
    <dgm:pt modelId="{E9E7068D-9912-4B0C-B72A-0FE8F2CA8451}" type="pres">
      <dgm:prSet presAssocID="{B05F9335-0FDC-4952-89EA-C0D4D747AD0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9CBD96-80B7-44AA-8068-E9FF393B9636}" type="pres">
      <dgm:prSet presAssocID="{B05F9335-0FDC-4952-89EA-C0D4D747AD0F}" presName="ribbon" presStyleLbl="node1" presStyleIdx="0" presStyleCnt="1" custScaleX="196000" custLinFactNeighborX="-4000"/>
      <dgm:spPr/>
      <dgm:t>
        <a:bodyPr/>
        <a:lstStyle/>
        <a:p>
          <a:endParaRPr lang="ru-RU"/>
        </a:p>
      </dgm:t>
    </dgm:pt>
    <dgm:pt modelId="{92D357AE-A25F-4FD7-A2DD-B1E2766AF918}" type="pres">
      <dgm:prSet presAssocID="{B05F9335-0FDC-4952-89EA-C0D4D747AD0F}" presName="leftArrowText" presStyleLbl="node1" presStyleIdx="0" presStyleCnt="1" custScaleX="190909" custScaleY="63266" custLinFactNeighborX="45455" custLinFactNeighborY="255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DD442-56E2-400E-B125-FD314F975AEE}" type="pres">
      <dgm:prSet presAssocID="{B05F9335-0FDC-4952-89EA-C0D4D747AD0F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F615A6E-92BA-4247-8E9C-9AE7B74AB0B3}" type="presOf" srcId="{C807D3B5-3E6F-427C-ACD2-ECA5843C1FF2}" destId="{92D357AE-A25F-4FD7-A2DD-B1E2766AF918}" srcOrd="0" destOrd="0" presId="urn:microsoft.com/office/officeart/2005/8/layout/arrow6"/>
    <dgm:cxn modelId="{E5D65F35-5628-4E38-9524-4EF0E6664A33}" type="presOf" srcId="{B05F9335-0FDC-4952-89EA-C0D4D747AD0F}" destId="{E9E7068D-9912-4B0C-B72A-0FE8F2CA8451}" srcOrd="0" destOrd="0" presId="urn:microsoft.com/office/officeart/2005/8/layout/arrow6"/>
    <dgm:cxn modelId="{DFF8A8CC-008B-4226-A08A-8A24A1AB0829}" srcId="{B05F9335-0FDC-4952-89EA-C0D4D747AD0F}" destId="{C807D3B5-3E6F-427C-ACD2-ECA5843C1FF2}" srcOrd="0" destOrd="0" parTransId="{253CD881-35E9-4EA5-A808-172F630669CC}" sibTransId="{96F7ED5E-E183-4D76-A0EA-07AE330D8581}"/>
    <dgm:cxn modelId="{90D7D59D-7765-404F-8C2B-7CB5DFEB6E5E}" type="presParOf" srcId="{E9E7068D-9912-4B0C-B72A-0FE8F2CA8451}" destId="{4B9CBD96-80B7-44AA-8068-E9FF393B9636}" srcOrd="0" destOrd="0" presId="urn:microsoft.com/office/officeart/2005/8/layout/arrow6"/>
    <dgm:cxn modelId="{2EE6D36B-5081-4FB9-8EBA-6C3761E8EA95}" type="presParOf" srcId="{E9E7068D-9912-4B0C-B72A-0FE8F2CA8451}" destId="{92D357AE-A25F-4FD7-A2DD-B1E2766AF918}" srcOrd="1" destOrd="0" presId="urn:microsoft.com/office/officeart/2005/8/layout/arrow6"/>
    <dgm:cxn modelId="{7F587FA2-342D-4C71-8999-4F6B4DF84779}" type="presParOf" srcId="{E9E7068D-9912-4B0C-B72A-0FE8F2CA8451}" destId="{A29DD442-56E2-400E-B125-FD314F975AEE}" srcOrd="2" destOrd="0" presId="urn:microsoft.com/office/officeart/2005/8/layout/arrow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B2D0EA-0831-411B-9483-1343386359F0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026D09-97CB-4438-A1BF-7D9533265527}">
      <dgm:prSet custT="1"/>
      <dgm:spPr/>
      <dgm:t>
        <a:bodyPr/>
        <a:lstStyle/>
        <a:p>
          <a:r>
            <a:rPr lang="ru-RU" sz="800" b="0" i="0" dirty="0" err="1" smtClean="0">
              <a:latin typeface="Times New Roman" pitchFamily="18" charset="0"/>
              <a:cs typeface="Times New Roman" pitchFamily="18" charset="0"/>
            </a:rPr>
            <a:t>Обеспече-ние</a:t>
          </a:r>
          <a:r>
            <a:rPr lang="ru-RU" sz="800" b="0" i="0" dirty="0" smtClean="0">
              <a:latin typeface="Times New Roman" pitchFamily="18" charset="0"/>
              <a:cs typeface="Times New Roman" pitchFamily="18" charset="0"/>
            </a:rPr>
            <a:t> жильем </a:t>
          </a:r>
          <a:r>
            <a:rPr lang="ru-RU" sz="800" b="0" i="0" dirty="0" err="1" smtClean="0">
              <a:latin typeface="Times New Roman" pitchFamily="18" charset="0"/>
              <a:cs typeface="Times New Roman" pitchFamily="18" charset="0"/>
            </a:rPr>
            <a:t>малоиму-щих</a:t>
          </a:r>
          <a:r>
            <a:rPr lang="ru-RU" sz="8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0" i="0" dirty="0" err="1" smtClean="0">
              <a:latin typeface="Times New Roman" pitchFamily="18" charset="0"/>
              <a:cs typeface="Times New Roman" pitchFamily="18" charset="0"/>
            </a:rPr>
            <a:t>многодет-ных</a:t>
          </a:r>
          <a:r>
            <a:rPr lang="ru-RU" sz="800" b="0" i="0" dirty="0" smtClean="0">
              <a:latin typeface="Times New Roman" pitchFamily="18" charset="0"/>
              <a:cs typeface="Times New Roman" pitchFamily="18" charset="0"/>
            </a:rPr>
            <a:t> семей </a:t>
          </a:r>
        </a:p>
        <a:p>
          <a:r>
            <a:rPr lang="ru-RU" sz="800" b="1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– 4 091,5 тыс.руб.</a:t>
          </a:r>
        </a:p>
        <a:p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(93,8% </a:t>
          </a:r>
        </a:p>
        <a:p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 плане </a:t>
          </a:r>
        </a:p>
        <a:p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4362,5 тыс.руб.)</a:t>
          </a:r>
        </a:p>
      </dgm:t>
    </dgm:pt>
    <dgm:pt modelId="{03B1776D-810F-40D1-B9FA-A6A15F4D7C48}" type="parTrans" cxnId="{E0F97DEC-F6AD-4A5A-9CB5-0D820EAD1AF7}">
      <dgm:prSet/>
      <dgm:spPr/>
      <dgm:t>
        <a:bodyPr/>
        <a:lstStyle/>
        <a:p>
          <a:endParaRPr lang="ru-RU"/>
        </a:p>
      </dgm:t>
    </dgm:pt>
    <dgm:pt modelId="{F4FAB686-E0AD-434B-B2CC-97A5E302979F}" type="sibTrans" cxnId="{E0F97DEC-F6AD-4A5A-9CB5-0D820EAD1AF7}">
      <dgm:prSet/>
      <dgm:spPr/>
      <dgm:t>
        <a:bodyPr/>
        <a:lstStyle/>
        <a:p>
          <a:endParaRPr lang="ru-RU"/>
        </a:p>
      </dgm:t>
    </dgm:pt>
    <dgm:pt modelId="{A26A7BFD-00BD-400A-A28D-16C1C60CFBB5}">
      <dgm:prSet custT="1"/>
      <dgm:spPr/>
      <dgm:t>
        <a:bodyPr/>
        <a:lstStyle/>
        <a:p>
          <a:r>
            <a:rPr lang="ru-RU" sz="800" b="0" i="0" dirty="0" err="1" smtClean="0">
              <a:latin typeface="Times New Roman" pitchFamily="18" charset="0"/>
              <a:cs typeface="Times New Roman" pitchFamily="18" charset="0"/>
            </a:rPr>
            <a:t>Восстанов-ление</a:t>
          </a:r>
          <a:r>
            <a:rPr lang="ru-RU" sz="800" b="0" i="0" dirty="0" smtClean="0">
              <a:latin typeface="Times New Roman" pitchFamily="18" charset="0"/>
              <a:cs typeface="Times New Roman" pitchFamily="18" charset="0"/>
            </a:rPr>
            <a:t> воинских </a:t>
          </a:r>
          <a:r>
            <a:rPr lang="ru-RU" sz="800" b="0" i="0" dirty="0" err="1" smtClean="0">
              <a:latin typeface="Times New Roman" pitchFamily="18" charset="0"/>
              <a:cs typeface="Times New Roman" pitchFamily="18" charset="0"/>
            </a:rPr>
            <a:t>захороне-ний</a:t>
          </a:r>
          <a:r>
            <a:rPr lang="ru-RU" sz="800" b="0" i="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800" b="1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– 577,4 </a:t>
          </a:r>
        </a:p>
        <a:p>
          <a:r>
            <a:rPr lang="ru-RU" sz="800" b="1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тыс.руб.</a:t>
          </a:r>
        </a:p>
        <a:p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(98,1% </a:t>
          </a:r>
        </a:p>
        <a:p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 плане </a:t>
          </a:r>
        </a:p>
        <a:p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588,8 тыс.руб.)</a:t>
          </a:r>
        </a:p>
      </dgm:t>
    </dgm:pt>
    <dgm:pt modelId="{490ACA5A-2037-430A-B47E-EF50D6426BEA}" type="parTrans" cxnId="{47ED560F-14A8-48B2-A7C3-17863D56800B}">
      <dgm:prSet/>
      <dgm:spPr/>
      <dgm:t>
        <a:bodyPr/>
        <a:lstStyle/>
        <a:p>
          <a:endParaRPr lang="ru-RU"/>
        </a:p>
      </dgm:t>
    </dgm:pt>
    <dgm:pt modelId="{34271020-04D6-4A0A-A4E6-932339A762AC}" type="sibTrans" cxnId="{47ED560F-14A8-48B2-A7C3-17863D56800B}">
      <dgm:prSet/>
      <dgm:spPr/>
      <dgm:t>
        <a:bodyPr/>
        <a:lstStyle/>
        <a:p>
          <a:endParaRPr lang="ru-RU"/>
        </a:p>
      </dgm:t>
    </dgm:pt>
    <dgm:pt modelId="{6EEF484E-5697-4E2C-A2D9-B44F18F5048E}">
      <dgm:prSet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Поддержка редакций районных и городских газет </a:t>
          </a:r>
        </a:p>
        <a:p>
          <a:r>
            <a: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– 461,0 </a:t>
          </a:r>
        </a:p>
        <a:p>
          <a:r>
            <a: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тыс.руб. </a:t>
          </a:r>
        </a:p>
        <a:p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(100%)</a:t>
          </a:r>
          <a:endParaRPr lang="ru-RU" sz="800" b="0" i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1B82434-1564-472C-9D15-DF79E7F4A125}" type="parTrans" cxnId="{07DF91BD-90D7-4CDC-BABB-BB1380ECD257}">
      <dgm:prSet/>
      <dgm:spPr/>
      <dgm:t>
        <a:bodyPr/>
        <a:lstStyle/>
        <a:p>
          <a:endParaRPr lang="ru-RU"/>
        </a:p>
      </dgm:t>
    </dgm:pt>
    <dgm:pt modelId="{A4533CB2-97A4-44D3-9628-94287E756256}" type="sibTrans" cxnId="{07DF91BD-90D7-4CDC-BABB-BB1380ECD257}">
      <dgm:prSet/>
      <dgm:spPr/>
      <dgm:t>
        <a:bodyPr/>
        <a:lstStyle/>
        <a:p>
          <a:endParaRPr lang="ru-RU"/>
        </a:p>
      </dgm:t>
    </dgm:pt>
    <dgm:pt modelId="{C5852B26-4C2B-4117-A146-5F0E0E773F25}">
      <dgm:prSet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По статусу «Город воинской славы» </a:t>
          </a:r>
        </a:p>
        <a:p>
          <a:r>
            <a: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- 176 392,4 тыс. руб.</a:t>
          </a:r>
        </a:p>
        <a:p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(88,7% </a:t>
          </a:r>
        </a:p>
        <a:p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 плане</a:t>
          </a:r>
        </a:p>
        <a:p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198904,5 тыс. руб.)</a:t>
          </a:r>
          <a:endParaRPr lang="ru-RU" sz="800" b="0" i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1A26AC5-5BC8-4291-83EC-340A8D876534}" type="parTrans" cxnId="{F0653222-8EE7-4DD0-9937-627F38AA1054}">
      <dgm:prSet/>
      <dgm:spPr/>
      <dgm:t>
        <a:bodyPr/>
        <a:lstStyle/>
        <a:p>
          <a:endParaRPr lang="ru-RU"/>
        </a:p>
      </dgm:t>
    </dgm:pt>
    <dgm:pt modelId="{70478909-25E3-4732-9F41-0724C0A748E3}" type="sibTrans" cxnId="{F0653222-8EE7-4DD0-9937-627F38AA1054}">
      <dgm:prSet/>
      <dgm:spPr/>
      <dgm:t>
        <a:bodyPr/>
        <a:lstStyle/>
        <a:p>
          <a:endParaRPr lang="ru-RU"/>
        </a:p>
      </dgm:t>
    </dgm:pt>
    <dgm:pt modelId="{704DA396-8E05-4F33-A9E3-A3A77BADE2E3}">
      <dgm:prSet custT="1"/>
      <dgm:spPr/>
      <dgm:t>
        <a:bodyPr/>
        <a:lstStyle/>
        <a:p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Приобрете-ние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и установка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плоскост-ных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спортивных сооружений </a:t>
          </a:r>
        </a:p>
        <a:p>
          <a:r>
            <a: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– 3 301,0 </a:t>
          </a:r>
        </a:p>
        <a:p>
          <a:r>
            <a: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  <a:p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(100%)</a:t>
          </a:r>
          <a:endParaRPr lang="ru-RU" sz="800" b="0" i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6EE1A2-C5B2-46B8-B8D3-C880A3AC19DA}" type="parTrans" cxnId="{C121528E-4C1F-47D0-9236-9E5702220769}">
      <dgm:prSet/>
      <dgm:spPr/>
      <dgm:t>
        <a:bodyPr/>
        <a:lstStyle/>
        <a:p>
          <a:endParaRPr lang="ru-RU"/>
        </a:p>
      </dgm:t>
    </dgm:pt>
    <dgm:pt modelId="{7B4AA596-9DD1-42CA-9EE2-E25D6E699BEF}" type="sibTrans" cxnId="{C121528E-4C1F-47D0-9236-9E5702220769}">
      <dgm:prSet/>
      <dgm:spPr/>
      <dgm:t>
        <a:bodyPr/>
        <a:lstStyle/>
        <a:p>
          <a:endParaRPr lang="ru-RU"/>
        </a:p>
      </dgm:t>
    </dgm:pt>
    <dgm:pt modelId="{F5C5AEDB-7A1B-42DD-A5C8-ED0049E279D3}">
      <dgm:prSet custT="1"/>
      <dgm:spPr/>
      <dgm:t>
        <a:bodyPr/>
        <a:lstStyle/>
        <a:p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Организа-ция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участия детей и подростков в социально-значимых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региональ-ных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проектах </a:t>
          </a:r>
        </a:p>
        <a:p>
          <a:r>
            <a: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– 194,2 </a:t>
          </a:r>
        </a:p>
        <a:p>
          <a:r>
            <a: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  <a:p>
          <a:r>
            <a:rPr lang="ru-RU" sz="800" b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(100%)</a:t>
          </a:r>
          <a:endParaRPr lang="ru-RU" sz="800" b="0" i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304085-9E9E-404F-A984-DBD85D9D62A9}" type="parTrans" cxnId="{8CA52699-0006-462C-BCDC-3E7885639205}">
      <dgm:prSet/>
      <dgm:spPr/>
      <dgm:t>
        <a:bodyPr/>
        <a:lstStyle/>
        <a:p>
          <a:endParaRPr lang="ru-RU"/>
        </a:p>
      </dgm:t>
    </dgm:pt>
    <dgm:pt modelId="{36D2E660-E7AF-4F63-B032-5B31BD5A576C}" type="sibTrans" cxnId="{8CA52699-0006-462C-BCDC-3E7885639205}">
      <dgm:prSet/>
      <dgm:spPr/>
      <dgm:t>
        <a:bodyPr/>
        <a:lstStyle/>
        <a:p>
          <a:endParaRPr lang="ru-RU"/>
        </a:p>
      </dgm:t>
    </dgm:pt>
    <dgm:pt modelId="{0AB24173-EC79-4196-B8D3-4326CFC90949}">
      <dgm:prSet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Повышение заработной платы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педработ-ников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муниципальных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организа-ций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допобразования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– 18 426,1 тыс. руб.</a:t>
          </a:r>
        </a:p>
        <a:p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(100%)</a:t>
          </a:r>
          <a:endParaRPr lang="ru-RU" sz="800" b="0" i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262A3CE-5E95-421C-9AC9-978D3A9AA4C8}" type="parTrans" cxnId="{D63DD9B2-D13A-4C79-A557-A199C177ED47}">
      <dgm:prSet/>
      <dgm:spPr/>
      <dgm:t>
        <a:bodyPr/>
        <a:lstStyle/>
        <a:p>
          <a:endParaRPr lang="ru-RU"/>
        </a:p>
      </dgm:t>
    </dgm:pt>
    <dgm:pt modelId="{F4E59D57-6F4F-46DC-8DA9-239BA3D99027}" type="sibTrans" cxnId="{D63DD9B2-D13A-4C79-A557-A199C177ED47}">
      <dgm:prSet/>
      <dgm:spPr/>
      <dgm:t>
        <a:bodyPr/>
        <a:lstStyle/>
        <a:p>
          <a:endParaRPr lang="ru-RU"/>
        </a:p>
      </dgm:t>
    </dgm:pt>
    <dgm:pt modelId="{C9EE6467-0BD1-46FE-BBA6-0F6D9AC31B88}">
      <dgm:prSet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Повышение заработной платы работникам муниципальных учреждений культуры </a:t>
          </a:r>
        </a:p>
        <a:p>
          <a:r>
            <a: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– 18 146,1 тыс.руб.</a:t>
          </a:r>
        </a:p>
        <a:p>
          <a:r>
            <a:rPr lang="ru-RU" sz="800" b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(100%)</a:t>
          </a:r>
          <a:endParaRPr lang="ru-RU" sz="800" b="0" i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7375786-25E7-4F24-81E7-EE107D2C55A8}" type="parTrans" cxnId="{02CA72E0-E51D-4E48-994D-41354E62DE4B}">
      <dgm:prSet/>
      <dgm:spPr/>
      <dgm:t>
        <a:bodyPr/>
        <a:lstStyle/>
        <a:p>
          <a:endParaRPr lang="ru-RU"/>
        </a:p>
      </dgm:t>
    </dgm:pt>
    <dgm:pt modelId="{36AB33A0-F808-4DA2-A4B9-4B4D5DE1B2BF}" type="sibTrans" cxnId="{02CA72E0-E51D-4E48-994D-41354E62DE4B}">
      <dgm:prSet/>
      <dgm:spPr/>
      <dgm:t>
        <a:bodyPr/>
        <a:lstStyle/>
        <a:p>
          <a:endParaRPr lang="ru-RU"/>
        </a:p>
      </dgm:t>
    </dgm:pt>
    <dgm:pt modelId="{38826091-F364-4A92-BF10-A923F2B59EAA}">
      <dgm:prSet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Укрепление материально-технической базы муниципальных: 1) спортивных школ </a:t>
          </a:r>
        </a:p>
        <a:p>
          <a:r>
            <a: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– 650 тыс. руб</a:t>
          </a:r>
          <a:r>
            <a:rPr lang="ru-RU" sz="800" b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  </a:t>
          </a:r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(100%); </a:t>
          </a:r>
        </a:p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2) общеобразовательных организаций  </a:t>
          </a:r>
          <a:r>
            <a: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– 9 591,7 тыс. руб. </a:t>
          </a:r>
        </a:p>
        <a:p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(83% при плане 11 558 тыс. руб.);</a:t>
          </a:r>
        </a:p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3) организаций отдыха и оздоровления детей  </a:t>
          </a:r>
        </a:p>
        <a:p>
          <a:r>
            <a: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– 1 966,9 тыс. руб. </a:t>
          </a:r>
        </a:p>
        <a:p>
          <a:r>
            <a:rPr lang="ru-RU" sz="8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(89,8% плана 2 189,5 тыс. руб.); </a:t>
          </a:r>
        </a:p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4)  дошкольных образовательных организаций  </a:t>
          </a:r>
          <a:r>
            <a: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– 2 888,8 тыс. руб. </a:t>
          </a:r>
        </a:p>
        <a:p>
          <a:r>
            <a:rPr lang="ru-RU" sz="8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(81,5% плана 3 544,8 тыс. руб.)</a:t>
          </a:r>
          <a:endParaRPr lang="ru-RU" sz="800" i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F0F1D05-D0AF-4E85-B952-6C6D73BF6DA0}" type="parTrans" cxnId="{D569441F-A4B2-4604-911C-13BDDEBFC7E9}">
      <dgm:prSet/>
      <dgm:spPr/>
      <dgm:t>
        <a:bodyPr/>
        <a:lstStyle/>
        <a:p>
          <a:endParaRPr lang="ru-RU"/>
        </a:p>
      </dgm:t>
    </dgm:pt>
    <dgm:pt modelId="{172FC5DC-BA58-4016-9B2B-DE8ABD2E1DB6}" type="sibTrans" cxnId="{D569441F-A4B2-4604-911C-13BDDEBFC7E9}">
      <dgm:prSet/>
      <dgm:spPr/>
      <dgm:t>
        <a:bodyPr/>
        <a:lstStyle/>
        <a:p>
          <a:endParaRPr lang="ru-RU"/>
        </a:p>
      </dgm:t>
    </dgm:pt>
    <dgm:pt modelId="{D4B3CB9D-2E9C-4C7A-B070-8DC92A9D4AF4}">
      <dgm:prSet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организа-цию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отдыха детей в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каникуляр-ное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время </a:t>
          </a:r>
        </a:p>
        <a:p>
          <a:r>
            <a:rPr lang="ru-RU" sz="800" b="1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– 639,4 </a:t>
          </a:r>
        </a:p>
        <a:p>
          <a:r>
            <a:rPr lang="ru-RU" sz="800" b="1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тыс.руб. </a:t>
          </a:r>
        </a:p>
        <a:p>
          <a:r>
            <a:rPr lang="ru-RU" sz="8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(100%)</a:t>
          </a:r>
          <a:endParaRPr lang="ru-RU" sz="800" b="0" i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A85B795-2380-4358-AA63-4898C6491A83}" type="parTrans" cxnId="{FC1CA761-771B-4F92-B52E-9CCF8A98A4BE}">
      <dgm:prSet/>
      <dgm:spPr/>
      <dgm:t>
        <a:bodyPr/>
        <a:lstStyle/>
        <a:p>
          <a:endParaRPr lang="ru-RU"/>
        </a:p>
      </dgm:t>
    </dgm:pt>
    <dgm:pt modelId="{2C349EF3-CB7F-4498-AB73-F32DEEFF8C74}" type="sibTrans" cxnId="{FC1CA761-771B-4F92-B52E-9CCF8A98A4BE}">
      <dgm:prSet/>
      <dgm:spPr/>
      <dgm:t>
        <a:bodyPr/>
        <a:lstStyle/>
        <a:p>
          <a:endParaRPr lang="ru-RU"/>
        </a:p>
      </dgm:t>
    </dgm:pt>
    <dgm:pt modelId="{5B9777A2-8ABD-4470-BFD8-4411CC2CFE7A}" type="pres">
      <dgm:prSet presAssocID="{90B2D0EA-0831-411B-9483-1343386359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E1798-608D-4769-964E-48DF0333D0EF}" type="pres">
      <dgm:prSet presAssocID="{90B2D0EA-0831-411B-9483-1343386359F0}" presName="bkgdShp" presStyleLbl="alignAccFollowNode1" presStyleIdx="0" presStyleCnt="1" custScaleY="117429" custLinFactNeighborY="12438"/>
      <dgm:spPr/>
      <dgm:t>
        <a:bodyPr/>
        <a:lstStyle/>
        <a:p>
          <a:endParaRPr lang="ru-RU"/>
        </a:p>
      </dgm:t>
    </dgm:pt>
    <dgm:pt modelId="{1CC4E739-8A16-447B-BDCD-4F92CD69E318}" type="pres">
      <dgm:prSet presAssocID="{90B2D0EA-0831-411B-9483-1343386359F0}" presName="linComp" presStyleCnt="0"/>
      <dgm:spPr/>
      <dgm:t>
        <a:bodyPr/>
        <a:lstStyle/>
        <a:p>
          <a:endParaRPr lang="ru-RU"/>
        </a:p>
      </dgm:t>
    </dgm:pt>
    <dgm:pt modelId="{85B0F4E9-25D8-4554-8C09-91034FF06C48}" type="pres">
      <dgm:prSet presAssocID="{A26A7BFD-00BD-400A-A28D-16C1C60CFBB5}" presName="compNode" presStyleCnt="0"/>
      <dgm:spPr/>
      <dgm:t>
        <a:bodyPr/>
        <a:lstStyle/>
        <a:p>
          <a:endParaRPr lang="ru-RU"/>
        </a:p>
      </dgm:t>
    </dgm:pt>
    <dgm:pt modelId="{720E5BC0-2429-434F-9003-4870DE55E9A9}" type="pres">
      <dgm:prSet presAssocID="{A26A7BFD-00BD-400A-A28D-16C1C60CFBB5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10998-2048-459E-AD67-953CFBDD2C0A}" type="pres">
      <dgm:prSet presAssocID="{A26A7BFD-00BD-400A-A28D-16C1C60CFBB5}" presName="invisiNode" presStyleLbl="node1" presStyleIdx="0" presStyleCnt="10"/>
      <dgm:spPr/>
      <dgm:t>
        <a:bodyPr/>
        <a:lstStyle/>
        <a:p>
          <a:endParaRPr lang="ru-RU"/>
        </a:p>
      </dgm:t>
    </dgm:pt>
    <dgm:pt modelId="{A7709508-626F-4266-A9EC-A9E5456C5A79}" type="pres">
      <dgm:prSet presAssocID="{A26A7BFD-00BD-400A-A28D-16C1C60CFBB5}" presName="imagNode" presStyleLbl="fgImgPlace1" presStyleIdx="0" presStyleCnt="10" custScaleY="83158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EB4B3DA0-3E30-4350-8295-C4BB0CCDB6CE}" type="pres">
      <dgm:prSet presAssocID="{34271020-04D6-4A0A-A4E6-932339A762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86680D-0A23-4CE9-9171-2F255EC24ABD}" type="pres">
      <dgm:prSet presAssocID="{2C026D09-97CB-4438-A1BF-7D9533265527}" presName="compNode" presStyleCnt="0"/>
      <dgm:spPr/>
      <dgm:t>
        <a:bodyPr/>
        <a:lstStyle/>
        <a:p>
          <a:endParaRPr lang="ru-RU"/>
        </a:p>
      </dgm:t>
    </dgm:pt>
    <dgm:pt modelId="{25A257F8-416F-4D70-884E-E9ACB48FB671}" type="pres">
      <dgm:prSet presAssocID="{2C026D09-97CB-4438-A1BF-7D953326552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80EED-DAC3-4504-BD50-7D58C94C7584}" type="pres">
      <dgm:prSet presAssocID="{2C026D09-97CB-4438-A1BF-7D9533265527}" presName="invisiNode" presStyleLbl="node1" presStyleIdx="1" presStyleCnt="10"/>
      <dgm:spPr/>
      <dgm:t>
        <a:bodyPr/>
        <a:lstStyle/>
        <a:p>
          <a:endParaRPr lang="ru-RU"/>
        </a:p>
      </dgm:t>
    </dgm:pt>
    <dgm:pt modelId="{DB6E60C2-4B7D-4A21-989B-B5AEAD418E49}" type="pres">
      <dgm:prSet presAssocID="{2C026D09-97CB-4438-A1BF-7D9533265527}" presName="imagNode" presStyleLbl="fgImgPlace1" presStyleIdx="1" presStyleCnt="10" custScaleY="83158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A6938A0D-5F8C-4EA0-9B57-564EBA649513}" type="pres">
      <dgm:prSet presAssocID="{F4FAB686-E0AD-434B-B2CC-97A5E302979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58DFBAE-A2D5-4180-911A-BC7F1402E59D}" type="pres">
      <dgm:prSet presAssocID="{6EEF484E-5697-4E2C-A2D9-B44F18F5048E}" presName="compNode" presStyleCnt="0"/>
      <dgm:spPr/>
    </dgm:pt>
    <dgm:pt modelId="{484BB055-9C52-42E1-9D31-75AEC6BACD53}" type="pres">
      <dgm:prSet presAssocID="{6EEF484E-5697-4E2C-A2D9-B44F18F5048E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869CA-DDF0-4AB3-B5CE-F2E664F06649}" type="pres">
      <dgm:prSet presAssocID="{6EEF484E-5697-4E2C-A2D9-B44F18F5048E}" presName="invisiNode" presStyleLbl="node1" presStyleIdx="2" presStyleCnt="10"/>
      <dgm:spPr/>
    </dgm:pt>
    <dgm:pt modelId="{FD153C96-F9E8-4883-91C9-F5A1274D424D}" type="pres">
      <dgm:prSet presAssocID="{6EEF484E-5697-4E2C-A2D9-B44F18F5048E}" presName="imagNode" presStyleLbl="fgImgPlace1" presStyleIdx="2" presStyleCnt="10" custScaleY="83158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380E6FDF-82A8-4350-BF6A-45151EA7F12F}" type="pres">
      <dgm:prSet presAssocID="{A4533CB2-97A4-44D3-9628-94287E75625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40F72F-09A1-4F84-BF0D-CBF049116FF5}" type="pres">
      <dgm:prSet presAssocID="{C5852B26-4C2B-4117-A146-5F0E0E773F25}" presName="compNode" presStyleCnt="0"/>
      <dgm:spPr/>
    </dgm:pt>
    <dgm:pt modelId="{EF94A009-211B-4C13-88DF-1A8E1D185EC7}" type="pres">
      <dgm:prSet presAssocID="{C5852B26-4C2B-4117-A146-5F0E0E773F2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8F833-4947-42FD-A024-2CB19DCA85BE}" type="pres">
      <dgm:prSet presAssocID="{C5852B26-4C2B-4117-A146-5F0E0E773F25}" presName="invisiNode" presStyleLbl="node1" presStyleIdx="3" presStyleCnt="10"/>
      <dgm:spPr/>
    </dgm:pt>
    <dgm:pt modelId="{AA5D5179-1794-455B-85DE-51E7FDC9CCF2}" type="pres">
      <dgm:prSet presAssocID="{C5852B26-4C2B-4117-A146-5F0E0E773F25}" presName="imagNode" presStyleLbl="fgImgPlace1" presStyleIdx="3" presStyleCnt="10" custScaleY="83158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12F08F96-3562-44C4-8AB5-78C7C0E2FAE7}" type="pres">
      <dgm:prSet presAssocID="{70478909-25E3-4732-9F41-0724C0A748E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172237-3266-47B7-9431-2A1EAA1225E3}" type="pres">
      <dgm:prSet presAssocID="{D4B3CB9D-2E9C-4C7A-B070-8DC92A9D4AF4}" presName="compNode" presStyleCnt="0"/>
      <dgm:spPr/>
    </dgm:pt>
    <dgm:pt modelId="{480E0EB9-F3E8-4166-BE72-1E7B244D03AA}" type="pres">
      <dgm:prSet presAssocID="{D4B3CB9D-2E9C-4C7A-B070-8DC92A9D4AF4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1AD43-E616-406E-8D73-304016EBC130}" type="pres">
      <dgm:prSet presAssocID="{D4B3CB9D-2E9C-4C7A-B070-8DC92A9D4AF4}" presName="invisiNode" presStyleLbl="node1" presStyleIdx="4" presStyleCnt="10"/>
      <dgm:spPr/>
    </dgm:pt>
    <dgm:pt modelId="{5772DEDE-8325-4446-ACB9-23086AB1E493}" type="pres">
      <dgm:prSet presAssocID="{D4B3CB9D-2E9C-4C7A-B070-8DC92A9D4AF4}" presName="imagNode" presStyleLbl="fgImgPlace1" presStyleIdx="4" presStyleCnt="10" custScaleY="83158"/>
      <dgm:spPr>
        <a:blipFill rotWithShape="0">
          <a:blip xmlns:r="http://schemas.openxmlformats.org/officeDocument/2006/relationships" r:embed="rId5"/>
          <a:stretch>
            <a:fillRect/>
          </a:stretch>
        </a:blip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AE7BAA98-568D-47FA-A116-154CF3D1E698}" type="pres">
      <dgm:prSet presAssocID="{2C349EF3-CB7F-4498-AB73-F32DEEFF8C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AC28A2F-56AC-40E5-9F47-8553B311F1BA}" type="pres">
      <dgm:prSet presAssocID="{704DA396-8E05-4F33-A9E3-A3A77BADE2E3}" presName="compNode" presStyleCnt="0"/>
      <dgm:spPr/>
    </dgm:pt>
    <dgm:pt modelId="{8FA5B855-21E0-43C2-ABF8-B030C390AD46}" type="pres">
      <dgm:prSet presAssocID="{704DA396-8E05-4F33-A9E3-A3A77BADE2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B67AC-2FE1-463B-8A32-9794999740A8}" type="pres">
      <dgm:prSet presAssocID="{704DA396-8E05-4F33-A9E3-A3A77BADE2E3}" presName="invisiNode" presStyleLbl="node1" presStyleIdx="5" presStyleCnt="10"/>
      <dgm:spPr/>
    </dgm:pt>
    <dgm:pt modelId="{5B2740B4-DF6A-41A1-9817-9FE1E9042278}" type="pres">
      <dgm:prSet presAssocID="{704DA396-8E05-4F33-A9E3-A3A77BADE2E3}" presName="imagNode" presStyleLbl="fgImgPlace1" presStyleIdx="5" presStyleCnt="10" custScaleY="83158"/>
      <dgm:spPr>
        <a:blipFill rotWithShape="0">
          <a:blip xmlns:r="http://schemas.openxmlformats.org/officeDocument/2006/relationships" r:embed="rId6"/>
          <a:stretch>
            <a:fillRect/>
          </a:stretch>
        </a:blip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42D34871-8BF6-4591-9220-5FEF4B66AFAE}" type="pres">
      <dgm:prSet presAssocID="{7B4AA596-9DD1-42CA-9EE2-E25D6E699B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19B6ACA-C3FF-4ED1-80EE-7A549A275B63}" type="pres">
      <dgm:prSet presAssocID="{F5C5AEDB-7A1B-42DD-A5C8-ED0049E279D3}" presName="compNode" presStyleCnt="0"/>
      <dgm:spPr/>
    </dgm:pt>
    <dgm:pt modelId="{50C04545-AC4F-4946-8163-9F9909A57E02}" type="pres">
      <dgm:prSet presAssocID="{F5C5AEDB-7A1B-42DD-A5C8-ED0049E279D3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F9222-4358-4E85-98BF-8F59B13B940D}" type="pres">
      <dgm:prSet presAssocID="{F5C5AEDB-7A1B-42DD-A5C8-ED0049E279D3}" presName="invisiNode" presStyleLbl="node1" presStyleIdx="6" presStyleCnt="10"/>
      <dgm:spPr/>
    </dgm:pt>
    <dgm:pt modelId="{E6C4B437-8838-4265-B07C-6ADEFEAEEB80}" type="pres">
      <dgm:prSet presAssocID="{F5C5AEDB-7A1B-42DD-A5C8-ED0049E279D3}" presName="imagNode" presStyleLbl="fgImgPlace1" presStyleIdx="6" presStyleCnt="10" custScaleY="83158"/>
      <dgm:spPr>
        <a:blipFill rotWithShape="0">
          <a:blip xmlns:r="http://schemas.openxmlformats.org/officeDocument/2006/relationships" r:embed="rId7"/>
          <a:stretch>
            <a:fillRect/>
          </a:stretch>
        </a:blip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BD8E38E5-0C61-48A9-8700-C7B1A423A58B}" type="pres">
      <dgm:prSet presAssocID="{36D2E660-E7AF-4F63-B032-5B31BD5A57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A84E89-CF38-4089-8ADE-AD42B7F46475}" type="pres">
      <dgm:prSet presAssocID="{0AB24173-EC79-4196-B8D3-4326CFC90949}" presName="compNode" presStyleCnt="0"/>
      <dgm:spPr/>
    </dgm:pt>
    <dgm:pt modelId="{A790EBEB-725F-4CCA-B559-47AA51F0F3B1}" type="pres">
      <dgm:prSet presAssocID="{0AB24173-EC79-4196-B8D3-4326CFC90949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F3CF5-E3F7-476A-8105-6067826DBD48}" type="pres">
      <dgm:prSet presAssocID="{0AB24173-EC79-4196-B8D3-4326CFC90949}" presName="invisiNode" presStyleLbl="node1" presStyleIdx="7" presStyleCnt="10"/>
      <dgm:spPr/>
    </dgm:pt>
    <dgm:pt modelId="{FC9A5DE8-E321-4562-97F5-695C09F0378D}" type="pres">
      <dgm:prSet presAssocID="{0AB24173-EC79-4196-B8D3-4326CFC90949}" presName="imagNode" presStyleLbl="fgImgPlace1" presStyleIdx="7" presStyleCnt="10" custScaleY="83158"/>
      <dgm:spPr>
        <a:blipFill rotWithShape="0">
          <a:blip xmlns:r="http://schemas.openxmlformats.org/officeDocument/2006/relationships" r:embed="rId8"/>
          <a:stretch>
            <a:fillRect/>
          </a:stretch>
        </a:blip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F6CA534E-3379-4384-8524-68ADF8E81F55}" type="pres">
      <dgm:prSet presAssocID="{F4E59D57-6F4F-46DC-8DA9-239BA3D9902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5A1B90-D55E-4543-BC8B-9BEC6DAF07F9}" type="pres">
      <dgm:prSet presAssocID="{C9EE6467-0BD1-46FE-BBA6-0F6D9AC31B88}" presName="compNode" presStyleCnt="0"/>
      <dgm:spPr/>
    </dgm:pt>
    <dgm:pt modelId="{EE4BB000-0423-4637-AEF1-F72B1C5D12EB}" type="pres">
      <dgm:prSet presAssocID="{C9EE6467-0BD1-46FE-BBA6-0F6D9AC31B88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A1330-8C3C-4C32-91AA-4B759015EA2E}" type="pres">
      <dgm:prSet presAssocID="{C9EE6467-0BD1-46FE-BBA6-0F6D9AC31B88}" presName="invisiNode" presStyleLbl="node1" presStyleIdx="8" presStyleCnt="10"/>
      <dgm:spPr/>
    </dgm:pt>
    <dgm:pt modelId="{33859FE6-D80A-4276-AFDF-7FC69D8F8BBB}" type="pres">
      <dgm:prSet presAssocID="{C9EE6467-0BD1-46FE-BBA6-0F6D9AC31B88}" presName="imagNode" presStyleLbl="fgImgPlace1" presStyleIdx="8" presStyleCnt="10" custScaleY="83158"/>
      <dgm:spPr>
        <a:blipFill rotWithShape="0">
          <a:blip xmlns:r="http://schemas.openxmlformats.org/officeDocument/2006/relationships" r:embed="rId9"/>
          <a:stretch>
            <a:fillRect/>
          </a:stretch>
        </a:blip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6726B443-2E11-40B3-BE2E-A8B63DE912C7}" type="pres">
      <dgm:prSet presAssocID="{36AB33A0-F808-4DA2-A4B9-4B4D5DE1B2B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2110B3-4336-4801-90E1-467ABA9297B9}" type="pres">
      <dgm:prSet presAssocID="{38826091-F364-4A92-BF10-A923F2B59EAA}" presName="compNode" presStyleCnt="0"/>
      <dgm:spPr/>
    </dgm:pt>
    <dgm:pt modelId="{B9A5B8FA-562E-45FC-A74C-9FC37E6B31C9}" type="pres">
      <dgm:prSet presAssocID="{38826091-F364-4A92-BF10-A923F2B59EAA}" presName="node" presStyleLbl="node1" presStyleIdx="9" presStyleCnt="10" custScaleX="255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36A60-AF02-413C-BAD2-AF5942E249EB}" type="pres">
      <dgm:prSet presAssocID="{38826091-F364-4A92-BF10-A923F2B59EAA}" presName="invisiNode" presStyleLbl="node1" presStyleIdx="9" presStyleCnt="10"/>
      <dgm:spPr/>
    </dgm:pt>
    <dgm:pt modelId="{1F71BF3E-13B2-4BFB-9DF2-C66C6C745269}" type="pres">
      <dgm:prSet presAssocID="{38826091-F364-4A92-BF10-A923F2B59EAA}" presName="imagNode" presStyleLbl="fgImgPlace1" presStyleIdx="9" presStyleCnt="10" custScaleX="191394" custScaleY="83158"/>
      <dgm:spPr>
        <a:blipFill rotWithShape="0">
          <a:blip xmlns:r="http://schemas.openxmlformats.org/officeDocument/2006/relationships" r:embed="rId10"/>
          <a:stretch>
            <a:fillRect/>
          </a:stretch>
        </a:blipFill>
        <a:effectLst>
          <a:softEdge rad="12700"/>
        </a:effectLst>
      </dgm:spPr>
      <dgm:t>
        <a:bodyPr/>
        <a:lstStyle/>
        <a:p>
          <a:endParaRPr lang="ru-RU"/>
        </a:p>
      </dgm:t>
    </dgm:pt>
  </dgm:ptLst>
  <dgm:cxnLst>
    <dgm:cxn modelId="{A63B6753-9F1F-48EC-B270-4B4B9797668E}" type="presOf" srcId="{70478909-25E3-4732-9F41-0724C0A748E3}" destId="{12F08F96-3562-44C4-8AB5-78C7C0E2FAE7}" srcOrd="0" destOrd="0" presId="urn:microsoft.com/office/officeart/2005/8/layout/pList2"/>
    <dgm:cxn modelId="{8B804381-54A3-4D56-BA0B-10BF41643155}" type="presOf" srcId="{2C026D09-97CB-4438-A1BF-7D9533265527}" destId="{25A257F8-416F-4D70-884E-E9ACB48FB671}" srcOrd="0" destOrd="0" presId="urn:microsoft.com/office/officeart/2005/8/layout/pList2"/>
    <dgm:cxn modelId="{C4F2B748-D9D4-4172-A6BE-D8471350BAA9}" type="presOf" srcId="{34271020-04D6-4A0A-A4E6-932339A762AC}" destId="{EB4B3DA0-3E30-4350-8295-C4BB0CCDB6CE}" srcOrd="0" destOrd="0" presId="urn:microsoft.com/office/officeart/2005/8/layout/pList2"/>
    <dgm:cxn modelId="{07DF91BD-90D7-4CDC-BABB-BB1380ECD257}" srcId="{90B2D0EA-0831-411B-9483-1343386359F0}" destId="{6EEF484E-5697-4E2C-A2D9-B44F18F5048E}" srcOrd="2" destOrd="0" parTransId="{D1B82434-1564-472C-9D15-DF79E7F4A125}" sibTransId="{A4533CB2-97A4-44D3-9628-94287E756256}"/>
    <dgm:cxn modelId="{04A2CE4D-FCB9-4B4D-A849-7EA19615795D}" type="presOf" srcId="{A4533CB2-97A4-44D3-9628-94287E756256}" destId="{380E6FDF-82A8-4350-BF6A-45151EA7F12F}" srcOrd="0" destOrd="0" presId="urn:microsoft.com/office/officeart/2005/8/layout/pList2"/>
    <dgm:cxn modelId="{C121528E-4C1F-47D0-9236-9E5702220769}" srcId="{90B2D0EA-0831-411B-9483-1343386359F0}" destId="{704DA396-8E05-4F33-A9E3-A3A77BADE2E3}" srcOrd="5" destOrd="0" parTransId="{756EE1A2-C5B2-46B8-B8D3-C880A3AC19DA}" sibTransId="{7B4AA596-9DD1-42CA-9EE2-E25D6E699BEF}"/>
    <dgm:cxn modelId="{AEE4D4F7-138C-4228-A79C-CA1B75FA8C99}" type="presOf" srcId="{7B4AA596-9DD1-42CA-9EE2-E25D6E699BEF}" destId="{42D34871-8BF6-4591-9220-5FEF4B66AFAE}" srcOrd="0" destOrd="0" presId="urn:microsoft.com/office/officeart/2005/8/layout/pList2"/>
    <dgm:cxn modelId="{8514AD89-C000-409C-ABB8-320D62B01052}" type="presOf" srcId="{36D2E660-E7AF-4F63-B032-5B31BD5A576C}" destId="{BD8E38E5-0C61-48A9-8700-C7B1A423A58B}" srcOrd="0" destOrd="0" presId="urn:microsoft.com/office/officeart/2005/8/layout/pList2"/>
    <dgm:cxn modelId="{E0F97DEC-F6AD-4A5A-9CB5-0D820EAD1AF7}" srcId="{90B2D0EA-0831-411B-9483-1343386359F0}" destId="{2C026D09-97CB-4438-A1BF-7D9533265527}" srcOrd="1" destOrd="0" parTransId="{03B1776D-810F-40D1-B9FA-A6A15F4D7C48}" sibTransId="{F4FAB686-E0AD-434B-B2CC-97A5E302979F}"/>
    <dgm:cxn modelId="{6253C80F-EBAE-4BDE-8E70-AEDB1DCB514E}" type="presOf" srcId="{F4E59D57-6F4F-46DC-8DA9-239BA3D99027}" destId="{F6CA534E-3379-4384-8524-68ADF8E81F55}" srcOrd="0" destOrd="0" presId="urn:microsoft.com/office/officeart/2005/8/layout/pList2"/>
    <dgm:cxn modelId="{8CA52699-0006-462C-BCDC-3E7885639205}" srcId="{90B2D0EA-0831-411B-9483-1343386359F0}" destId="{F5C5AEDB-7A1B-42DD-A5C8-ED0049E279D3}" srcOrd="6" destOrd="0" parTransId="{CE304085-9E9E-404F-A984-DBD85D9D62A9}" sibTransId="{36D2E660-E7AF-4F63-B032-5B31BD5A576C}"/>
    <dgm:cxn modelId="{D63DD9B2-D13A-4C79-A557-A199C177ED47}" srcId="{90B2D0EA-0831-411B-9483-1343386359F0}" destId="{0AB24173-EC79-4196-B8D3-4326CFC90949}" srcOrd="7" destOrd="0" parTransId="{6262A3CE-5E95-421C-9AC9-978D3A9AA4C8}" sibTransId="{F4E59D57-6F4F-46DC-8DA9-239BA3D99027}"/>
    <dgm:cxn modelId="{47ED560F-14A8-48B2-A7C3-17863D56800B}" srcId="{90B2D0EA-0831-411B-9483-1343386359F0}" destId="{A26A7BFD-00BD-400A-A28D-16C1C60CFBB5}" srcOrd="0" destOrd="0" parTransId="{490ACA5A-2037-430A-B47E-EF50D6426BEA}" sibTransId="{34271020-04D6-4A0A-A4E6-932339A762AC}"/>
    <dgm:cxn modelId="{F78451BF-6884-47FB-B667-089BA209F4E1}" type="presOf" srcId="{704DA396-8E05-4F33-A9E3-A3A77BADE2E3}" destId="{8FA5B855-21E0-43C2-ABF8-B030C390AD46}" srcOrd="0" destOrd="0" presId="urn:microsoft.com/office/officeart/2005/8/layout/pList2"/>
    <dgm:cxn modelId="{83CE7A97-3FF1-4C0B-9793-D2C99825A1C8}" type="presOf" srcId="{36AB33A0-F808-4DA2-A4B9-4B4D5DE1B2BF}" destId="{6726B443-2E11-40B3-BE2E-A8B63DE912C7}" srcOrd="0" destOrd="0" presId="urn:microsoft.com/office/officeart/2005/8/layout/pList2"/>
    <dgm:cxn modelId="{8F6FBBC8-021F-4F40-9322-CD3932BE279D}" type="presOf" srcId="{38826091-F364-4A92-BF10-A923F2B59EAA}" destId="{B9A5B8FA-562E-45FC-A74C-9FC37E6B31C9}" srcOrd="0" destOrd="0" presId="urn:microsoft.com/office/officeart/2005/8/layout/pList2"/>
    <dgm:cxn modelId="{F0653222-8EE7-4DD0-9937-627F38AA1054}" srcId="{90B2D0EA-0831-411B-9483-1343386359F0}" destId="{C5852B26-4C2B-4117-A146-5F0E0E773F25}" srcOrd="3" destOrd="0" parTransId="{31A26AC5-5BC8-4291-83EC-340A8D876534}" sibTransId="{70478909-25E3-4732-9F41-0724C0A748E3}"/>
    <dgm:cxn modelId="{A10C2D1B-C507-43BE-BB81-5BF2D14C08AE}" type="presOf" srcId="{90B2D0EA-0831-411B-9483-1343386359F0}" destId="{5B9777A2-8ABD-4470-BFD8-4411CC2CFE7A}" srcOrd="0" destOrd="0" presId="urn:microsoft.com/office/officeart/2005/8/layout/pList2"/>
    <dgm:cxn modelId="{0025D6E8-134B-492D-9B41-B0C3E0762E25}" type="presOf" srcId="{C9EE6467-0BD1-46FE-BBA6-0F6D9AC31B88}" destId="{EE4BB000-0423-4637-AEF1-F72B1C5D12EB}" srcOrd="0" destOrd="0" presId="urn:microsoft.com/office/officeart/2005/8/layout/pList2"/>
    <dgm:cxn modelId="{1ADE62A4-A243-4F79-BDA1-80682B760CBC}" type="presOf" srcId="{0AB24173-EC79-4196-B8D3-4326CFC90949}" destId="{A790EBEB-725F-4CCA-B559-47AA51F0F3B1}" srcOrd="0" destOrd="0" presId="urn:microsoft.com/office/officeart/2005/8/layout/pList2"/>
    <dgm:cxn modelId="{166AF3D1-E627-4C1D-89D7-D7E22C1FBA05}" type="presOf" srcId="{A26A7BFD-00BD-400A-A28D-16C1C60CFBB5}" destId="{720E5BC0-2429-434F-9003-4870DE55E9A9}" srcOrd="0" destOrd="0" presId="urn:microsoft.com/office/officeart/2005/8/layout/pList2"/>
    <dgm:cxn modelId="{A7887668-D959-4AD3-87E6-8A731D25BCF7}" type="presOf" srcId="{2C349EF3-CB7F-4498-AB73-F32DEEFF8C74}" destId="{AE7BAA98-568D-47FA-A116-154CF3D1E698}" srcOrd="0" destOrd="0" presId="urn:microsoft.com/office/officeart/2005/8/layout/pList2"/>
    <dgm:cxn modelId="{FE6E8866-DA8F-4908-8599-638607A9E45F}" type="presOf" srcId="{F5C5AEDB-7A1B-42DD-A5C8-ED0049E279D3}" destId="{50C04545-AC4F-4946-8163-9F9909A57E02}" srcOrd="0" destOrd="0" presId="urn:microsoft.com/office/officeart/2005/8/layout/pList2"/>
    <dgm:cxn modelId="{FC1CA761-771B-4F92-B52E-9CCF8A98A4BE}" srcId="{90B2D0EA-0831-411B-9483-1343386359F0}" destId="{D4B3CB9D-2E9C-4C7A-B070-8DC92A9D4AF4}" srcOrd="4" destOrd="0" parTransId="{2A85B795-2380-4358-AA63-4898C6491A83}" sibTransId="{2C349EF3-CB7F-4498-AB73-F32DEEFF8C74}"/>
    <dgm:cxn modelId="{28AD7FD7-29A1-408D-BC90-890267EC585B}" type="presOf" srcId="{F4FAB686-E0AD-434B-B2CC-97A5E302979F}" destId="{A6938A0D-5F8C-4EA0-9B57-564EBA649513}" srcOrd="0" destOrd="0" presId="urn:microsoft.com/office/officeart/2005/8/layout/pList2"/>
    <dgm:cxn modelId="{D569441F-A4B2-4604-911C-13BDDEBFC7E9}" srcId="{90B2D0EA-0831-411B-9483-1343386359F0}" destId="{38826091-F364-4A92-BF10-A923F2B59EAA}" srcOrd="9" destOrd="0" parTransId="{5F0F1D05-D0AF-4E85-B952-6C6D73BF6DA0}" sibTransId="{172FC5DC-BA58-4016-9B2B-DE8ABD2E1DB6}"/>
    <dgm:cxn modelId="{DE4B7B94-773D-4D20-9A18-1B7EEFBA0431}" type="presOf" srcId="{6EEF484E-5697-4E2C-A2D9-B44F18F5048E}" destId="{484BB055-9C52-42E1-9D31-75AEC6BACD53}" srcOrd="0" destOrd="0" presId="urn:microsoft.com/office/officeart/2005/8/layout/pList2"/>
    <dgm:cxn modelId="{EED2F5CB-BB7B-47C4-A39C-9DF6B872A5B7}" type="presOf" srcId="{D4B3CB9D-2E9C-4C7A-B070-8DC92A9D4AF4}" destId="{480E0EB9-F3E8-4166-BE72-1E7B244D03AA}" srcOrd="0" destOrd="0" presId="urn:microsoft.com/office/officeart/2005/8/layout/pList2"/>
    <dgm:cxn modelId="{44037DB1-5914-4816-919C-592BC7511846}" type="presOf" srcId="{C5852B26-4C2B-4117-A146-5F0E0E773F25}" destId="{EF94A009-211B-4C13-88DF-1A8E1D185EC7}" srcOrd="0" destOrd="0" presId="urn:microsoft.com/office/officeart/2005/8/layout/pList2"/>
    <dgm:cxn modelId="{02CA72E0-E51D-4E48-994D-41354E62DE4B}" srcId="{90B2D0EA-0831-411B-9483-1343386359F0}" destId="{C9EE6467-0BD1-46FE-BBA6-0F6D9AC31B88}" srcOrd="8" destOrd="0" parTransId="{97375786-25E7-4F24-81E7-EE107D2C55A8}" sibTransId="{36AB33A0-F808-4DA2-A4B9-4B4D5DE1B2BF}"/>
    <dgm:cxn modelId="{6FF4E791-818D-4D43-A3F2-EE5C01379172}" type="presParOf" srcId="{5B9777A2-8ABD-4470-BFD8-4411CC2CFE7A}" destId="{754E1798-608D-4769-964E-48DF0333D0EF}" srcOrd="0" destOrd="0" presId="urn:microsoft.com/office/officeart/2005/8/layout/pList2"/>
    <dgm:cxn modelId="{0C538661-9CFE-4097-919B-A518641BF596}" type="presParOf" srcId="{5B9777A2-8ABD-4470-BFD8-4411CC2CFE7A}" destId="{1CC4E739-8A16-447B-BDCD-4F92CD69E318}" srcOrd="1" destOrd="0" presId="urn:microsoft.com/office/officeart/2005/8/layout/pList2"/>
    <dgm:cxn modelId="{EA9B42C5-5814-41BA-9F90-2A432F9ECE4C}" type="presParOf" srcId="{1CC4E739-8A16-447B-BDCD-4F92CD69E318}" destId="{85B0F4E9-25D8-4554-8C09-91034FF06C48}" srcOrd="0" destOrd="0" presId="urn:microsoft.com/office/officeart/2005/8/layout/pList2"/>
    <dgm:cxn modelId="{8437B510-A549-4600-AEEC-399D48F907B9}" type="presParOf" srcId="{85B0F4E9-25D8-4554-8C09-91034FF06C48}" destId="{720E5BC0-2429-434F-9003-4870DE55E9A9}" srcOrd="0" destOrd="0" presId="urn:microsoft.com/office/officeart/2005/8/layout/pList2"/>
    <dgm:cxn modelId="{A5774E09-0ED8-4806-AC93-346EC7CB72F6}" type="presParOf" srcId="{85B0F4E9-25D8-4554-8C09-91034FF06C48}" destId="{43F10998-2048-459E-AD67-953CFBDD2C0A}" srcOrd="1" destOrd="0" presId="urn:microsoft.com/office/officeart/2005/8/layout/pList2"/>
    <dgm:cxn modelId="{BE771A78-0699-45A6-9867-98B1C06789A4}" type="presParOf" srcId="{85B0F4E9-25D8-4554-8C09-91034FF06C48}" destId="{A7709508-626F-4266-A9EC-A9E5456C5A79}" srcOrd="2" destOrd="0" presId="urn:microsoft.com/office/officeart/2005/8/layout/pList2"/>
    <dgm:cxn modelId="{DBDB4F3C-B4A3-45B3-A9D7-84E90DF3BF7F}" type="presParOf" srcId="{1CC4E739-8A16-447B-BDCD-4F92CD69E318}" destId="{EB4B3DA0-3E30-4350-8295-C4BB0CCDB6CE}" srcOrd="1" destOrd="0" presId="urn:microsoft.com/office/officeart/2005/8/layout/pList2"/>
    <dgm:cxn modelId="{052721E5-6206-4AE2-9CDE-44C226D4F9F8}" type="presParOf" srcId="{1CC4E739-8A16-447B-BDCD-4F92CD69E318}" destId="{B186680D-0A23-4CE9-9171-2F255EC24ABD}" srcOrd="2" destOrd="0" presId="urn:microsoft.com/office/officeart/2005/8/layout/pList2"/>
    <dgm:cxn modelId="{B789C4BF-FE69-4F7B-8AED-C1303D7833AA}" type="presParOf" srcId="{B186680D-0A23-4CE9-9171-2F255EC24ABD}" destId="{25A257F8-416F-4D70-884E-E9ACB48FB671}" srcOrd="0" destOrd="0" presId="urn:microsoft.com/office/officeart/2005/8/layout/pList2"/>
    <dgm:cxn modelId="{52EEB5AD-74A5-4368-9B40-DA412F387F13}" type="presParOf" srcId="{B186680D-0A23-4CE9-9171-2F255EC24ABD}" destId="{05E80EED-DAC3-4504-BD50-7D58C94C7584}" srcOrd="1" destOrd="0" presId="urn:microsoft.com/office/officeart/2005/8/layout/pList2"/>
    <dgm:cxn modelId="{CE2178CC-D685-46CB-9A05-4FF5E7E4C4FA}" type="presParOf" srcId="{B186680D-0A23-4CE9-9171-2F255EC24ABD}" destId="{DB6E60C2-4B7D-4A21-989B-B5AEAD418E49}" srcOrd="2" destOrd="0" presId="urn:microsoft.com/office/officeart/2005/8/layout/pList2"/>
    <dgm:cxn modelId="{D839128E-7C48-4594-8C28-EAF9AFC83D0E}" type="presParOf" srcId="{1CC4E739-8A16-447B-BDCD-4F92CD69E318}" destId="{A6938A0D-5F8C-4EA0-9B57-564EBA649513}" srcOrd="3" destOrd="0" presId="urn:microsoft.com/office/officeart/2005/8/layout/pList2"/>
    <dgm:cxn modelId="{9E735037-94C1-4C24-9843-DB1F2FB4B24E}" type="presParOf" srcId="{1CC4E739-8A16-447B-BDCD-4F92CD69E318}" destId="{D58DFBAE-A2D5-4180-911A-BC7F1402E59D}" srcOrd="4" destOrd="0" presId="urn:microsoft.com/office/officeart/2005/8/layout/pList2"/>
    <dgm:cxn modelId="{DE344E7F-C49E-45C2-A085-239CA6F32412}" type="presParOf" srcId="{D58DFBAE-A2D5-4180-911A-BC7F1402E59D}" destId="{484BB055-9C52-42E1-9D31-75AEC6BACD53}" srcOrd="0" destOrd="0" presId="urn:microsoft.com/office/officeart/2005/8/layout/pList2"/>
    <dgm:cxn modelId="{ED3C7FEA-655B-4E42-95CF-277334F9CEB7}" type="presParOf" srcId="{D58DFBAE-A2D5-4180-911A-BC7F1402E59D}" destId="{3BE869CA-DDF0-4AB3-B5CE-F2E664F06649}" srcOrd="1" destOrd="0" presId="urn:microsoft.com/office/officeart/2005/8/layout/pList2"/>
    <dgm:cxn modelId="{9987B80E-A3CB-427C-8288-F26CF5309CC1}" type="presParOf" srcId="{D58DFBAE-A2D5-4180-911A-BC7F1402E59D}" destId="{FD153C96-F9E8-4883-91C9-F5A1274D424D}" srcOrd="2" destOrd="0" presId="urn:microsoft.com/office/officeart/2005/8/layout/pList2"/>
    <dgm:cxn modelId="{453A8330-6353-4AEA-8D14-AFE4A4155EDC}" type="presParOf" srcId="{1CC4E739-8A16-447B-BDCD-4F92CD69E318}" destId="{380E6FDF-82A8-4350-BF6A-45151EA7F12F}" srcOrd="5" destOrd="0" presId="urn:microsoft.com/office/officeart/2005/8/layout/pList2"/>
    <dgm:cxn modelId="{C4E7134B-963F-42EE-BBBF-16B7DA446316}" type="presParOf" srcId="{1CC4E739-8A16-447B-BDCD-4F92CD69E318}" destId="{2340F72F-09A1-4F84-BF0D-CBF049116FF5}" srcOrd="6" destOrd="0" presId="urn:microsoft.com/office/officeart/2005/8/layout/pList2"/>
    <dgm:cxn modelId="{CC4D865C-C951-420C-B241-9391228BCC77}" type="presParOf" srcId="{2340F72F-09A1-4F84-BF0D-CBF049116FF5}" destId="{EF94A009-211B-4C13-88DF-1A8E1D185EC7}" srcOrd="0" destOrd="0" presId="urn:microsoft.com/office/officeart/2005/8/layout/pList2"/>
    <dgm:cxn modelId="{7BCB2E46-86F0-48EB-B3B9-B536AD76CC96}" type="presParOf" srcId="{2340F72F-09A1-4F84-BF0D-CBF049116FF5}" destId="{6A18F833-4947-42FD-A024-2CB19DCA85BE}" srcOrd="1" destOrd="0" presId="urn:microsoft.com/office/officeart/2005/8/layout/pList2"/>
    <dgm:cxn modelId="{CA646D74-2E2E-452C-BB40-66D2B473E20D}" type="presParOf" srcId="{2340F72F-09A1-4F84-BF0D-CBF049116FF5}" destId="{AA5D5179-1794-455B-85DE-51E7FDC9CCF2}" srcOrd="2" destOrd="0" presId="urn:microsoft.com/office/officeart/2005/8/layout/pList2"/>
    <dgm:cxn modelId="{05955348-B4FB-4DFE-BDED-D90FEEF78A32}" type="presParOf" srcId="{1CC4E739-8A16-447B-BDCD-4F92CD69E318}" destId="{12F08F96-3562-44C4-8AB5-78C7C0E2FAE7}" srcOrd="7" destOrd="0" presId="urn:microsoft.com/office/officeart/2005/8/layout/pList2"/>
    <dgm:cxn modelId="{F2056EFE-956C-473C-9A2B-C0DFB4D2D0DB}" type="presParOf" srcId="{1CC4E739-8A16-447B-BDCD-4F92CD69E318}" destId="{6F172237-3266-47B7-9431-2A1EAA1225E3}" srcOrd="8" destOrd="0" presId="urn:microsoft.com/office/officeart/2005/8/layout/pList2"/>
    <dgm:cxn modelId="{87B45005-50BD-4C6D-9E4C-42365F9300A5}" type="presParOf" srcId="{6F172237-3266-47B7-9431-2A1EAA1225E3}" destId="{480E0EB9-F3E8-4166-BE72-1E7B244D03AA}" srcOrd="0" destOrd="0" presId="urn:microsoft.com/office/officeart/2005/8/layout/pList2"/>
    <dgm:cxn modelId="{85FB5C76-5183-4638-8331-65DCA5515D39}" type="presParOf" srcId="{6F172237-3266-47B7-9431-2A1EAA1225E3}" destId="{DE41AD43-E616-406E-8D73-304016EBC130}" srcOrd="1" destOrd="0" presId="urn:microsoft.com/office/officeart/2005/8/layout/pList2"/>
    <dgm:cxn modelId="{D3C727DF-C20E-4DD3-97A4-FDFB2ECCBFD4}" type="presParOf" srcId="{6F172237-3266-47B7-9431-2A1EAA1225E3}" destId="{5772DEDE-8325-4446-ACB9-23086AB1E493}" srcOrd="2" destOrd="0" presId="urn:microsoft.com/office/officeart/2005/8/layout/pList2"/>
    <dgm:cxn modelId="{DEEE2A4C-3621-420A-8D89-145319C4A007}" type="presParOf" srcId="{1CC4E739-8A16-447B-BDCD-4F92CD69E318}" destId="{AE7BAA98-568D-47FA-A116-154CF3D1E698}" srcOrd="9" destOrd="0" presId="urn:microsoft.com/office/officeart/2005/8/layout/pList2"/>
    <dgm:cxn modelId="{72387C01-1D87-4DD7-92B5-806565F1FFE1}" type="presParOf" srcId="{1CC4E739-8A16-447B-BDCD-4F92CD69E318}" destId="{FAC28A2F-56AC-40E5-9F47-8553B311F1BA}" srcOrd="10" destOrd="0" presId="urn:microsoft.com/office/officeart/2005/8/layout/pList2"/>
    <dgm:cxn modelId="{F6A24658-4A0D-4ABA-B732-129AB586F18C}" type="presParOf" srcId="{FAC28A2F-56AC-40E5-9F47-8553B311F1BA}" destId="{8FA5B855-21E0-43C2-ABF8-B030C390AD46}" srcOrd="0" destOrd="0" presId="urn:microsoft.com/office/officeart/2005/8/layout/pList2"/>
    <dgm:cxn modelId="{EE0D3DB9-5641-4163-8113-5AFF742C14EE}" type="presParOf" srcId="{FAC28A2F-56AC-40E5-9F47-8553B311F1BA}" destId="{742B67AC-2FE1-463B-8A32-9794999740A8}" srcOrd="1" destOrd="0" presId="urn:microsoft.com/office/officeart/2005/8/layout/pList2"/>
    <dgm:cxn modelId="{AB8A30B0-5CE7-445C-84D6-54627BBFC075}" type="presParOf" srcId="{FAC28A2F-56AC-40E5-9F47-8553B311F1BA}" destId="{5B2740B4-DF6A-41A1-9817-9FE1E9042278}" srcOrd="2" destOrd="0" presId="urn:microsoft.com/office/officeart/2005/8/layout/pList2"/>
    <dgm:cxn modelId="{8193B684-ADA6-45E6-824C-583376DD72B9}" type="presParOf" srcId="{1CC4E739-8A16-447B-BDCD-4F92CD69E318}" destId="{42D34871-8BF6-4591-9220-5FEF4B66AFAE}" srcOrd="11" destOrd="0" presId="urn:microsoft.com/office/officeart/2005/8/layout/pList2"/>
    <dgm:cxn modelId="{4F1EDF14-64C1-409B-BF26-50C33EE09DDC}" type="presParOf" srcId="{1CC4E739-8A16-447B-BDCD-4F92CD69E318}" destId="{319B6ACA-C3FF-4ED1-80EE-7A549A275B63}" srcOrd="12" destOrd="0" presId="urn:microsoft.com/office/officeart/2005/8/layout/pList2"/>
    <dgm:cxn modelId="{0711D788-EECA-478F-8DA7-D9C05F42E12D}" type="presParOf" srcId="{319B6ACA-C3FF-4ED1-80EE-7A549A275B63}" destId="{50C04545-AC4F-4946-8163-9F9909A57E02}" srcOrd="0" destOrd="0" presId="urn:microsoft.com/office/officeart/2005/8/layout/pList2"/>
    <dgm:cxn modelId="{19524398-353F-4E34-AD2E-9F011736D940}" type="presParOf" srcId="{319B6ACA-C3FF-4ED1-80EE-7A549A275B63}" destId="{C48F9222-4358-4E85-98BF-8F59B13B940D}" srcOrd="1" destOrd="0" presId="urn:microsoft.com/office/officeart/2005/8/layout/pList2"/>
    <dgm:cxn modelId="{1A7577A2-2EBD-4E5C-8D11-ED6646202A36}" type="presParOf" srcId="{319B6ACA-C3FF-4ED1-80EE-7A549A275B63}" destId="{E6C4B437-8838-4265-B07C-6ADEFEAEEB80}" srcOrd="2" destOrd="0" presId="urn:microsoft.com/office/officeart/2005/8/layout/pList2"/>
    <dgm:cxn modelId="{DC866FC4-3BCC-48A3-999D-A8EC3F38AACC}" type="presParOf" srcId="{1CC4E739-8A16-447B-BDCD-4F92CD69E318}" destId="{BD8E38E5-0C61-48A9-8700-C7B1A423A58B}" srcOrd="13" destOrd="0" presId="urn:microsoft.com/office/officeart/2005/8/layout/pList2"/>
    <dgm:cxn modelId="{3918B1DD-A173-4518-8567-9A5196F92F65}" type="presParOf" srcId="{1CC4E739-8A16-447B-BDCD-4F92CD69E318}" destId="{56A84E89-CF38-4089-8ADE-AD42B7F46475}" srcOrd="14" destOrd="0" presId="urn:microsoft.com/office/officeart/2005/8/layout/pList2"/>
    <dgm:cxn modelId="{3632061E-DC50-4822-94EF-F2351168F9D9}" type="presParOf" srcId="{56A84E89-CF38-4089-8ADE-AD42B7F46475}" destId="{A790EBEB-725F-4CCA-B559-47AA51F0F3B1}" srcOrd="0" destOrd="0" presId="urn:microsoft.com/office/officeart/2005/8/layout/pList2"/>
    <dgm:cxn modelId="{6E79CAC6-2D6B-453A-9D83-126056CB2A6A}" type="presParOf" srcId="{56A84E89-CF38-4089-8ADE-AD42B7F46475}" destId="{D22F3CF5-E3F7-476A-8105-6067826DBD48}" srcOrd="1" destOrd="0" presId="urn:microsoft.com/office/officeart/2005/8/layout/pList2"/>
    <dgm:cxn modelId="{BEEBB042-BBBF-4FB9-AA55-F77C5E7E7DDE}" type="presParOf" srcId="{56A84E89-CF38-4089-8ADE-AD42B7F46475}" destId="{FC9A5DE8-E321-4562-97F5-695C09F0378D}" srcOrd="2" destOrd="0" presId="urn:microsoft.com/office/officeart/2005/8/layout/pList2"/>
    <dgm:cxn modelId="{82484149-086A-4145-82AB-8E3220467312}" type="presParOf" srcId="{1CC4E739-8A16-447B-BDCD-4F92CD69E318}" destId="{F6CA534E-3379-4384-8524-68ADF8E81F55}" srcOrd="15" destOrd="0" presId="urn:microsoft.com/office/officeart/2005/8/layout/pList2"/>
    <dgm:cxn modelId="{F32D51C5-94DB-432B-9F29-9FD02BC55E35}" type="presParOf" srcId="{1CC4E739-8A16-447B-BDCD-4F92CD69E318}" destId="{EA5A1B90-D55E-4543-BC8B-9BEC6DAF07F9}" srcOrd="16" destOrd="0" presId="urn:microsoft.com/office/officeart/2005/8/layout/pList2"/>
    <dgm:cxn modelId="{40B57F73-24B6-410B-88B4-EA1603A37599}" type="presParOf" srcId="{EA5A1B90-D55E-4543-BC8B-9BEC6DAF07F9}" destId="{EE4BB000-0423-4637-AEF1-F72B1C5D12EB}" srcOrd="0" destOrd="0" presId="urn:microsoft.com/office/officeart/2005/8/layout/pList2"/>
    <dgm:cxn modelId="{0F4A485E-FE1B-442A-9681-0E86951FB4E7}" type="presParOf" srcId="{EA5A1B90-D55E-4543-BC8B-9BEC6DAF07F9}" destId="{977A1330-8C3C-4C32-91AA-4B759015EA2E}" srcOrd="1" destOrd="0" presId="urn:microsoft.com/office/officeart/2005/8/layout/pList2"/>
    <dgm:cxn modelId="{D8FB01C4-1528-4D6E-903D-835AEB98CBB4}" type="presParOf" srcId="{EA5A1B90-D55E-4543-BC8B-9BEC6DAF07F9}" destId="{33859FE6-D80A-4276-AFDF-7FC69D8F8BBB}" srcOrd="2" destOrd="0" presId="urn:microsoft.com/office/officeart/2005/8/layout/pList2"/>
    <dgm:cxn modelId="{1315EC50-DB91-4DBD-BE8C-D32F97235250}" type="presParOf" srcId="{1CC4E739-8A16-447B-BDCD-4F92CD69E318}" destId="{6726B443-2E11-40B3-BE2E-A8B63DE912C7}" srcOrd="17" destOrd="0" presId="urn:microsoft.com/office/officeart/2005/8/layout/pList2"/>
    <dgm:cxn modelId="{67974C72-4E0F-4B73-BFC2-0E97A4927BFD}" type="presParOf" srcId="{1CC4E739-8A16-447B-BDCD-4F92CD69E318}" destId="{022110B3-4336-4801-90E1-467ABA9297B9}" srcOrd="18" destOrd="0" presId="urn:microsoft.com/office/officeart/2005/8/layout/pList2"/>
    <dgm:cxn modelId="{EE410F6A-8E9E-4FE3-AFA1-6CD75903E3CB}" type="presParOf" srcId="{022110B3-4336-4801-90E1-467ABA9297B9}" destId="{B9A5B8FA-562E-45FC-A74C-9FC37E6B31C9}" srcOrd="0" destOrd="0" presId="urn:microsoft.com/office/officeart/2005/8/layout/pList2"/>
    <dgm:cxn modelId="{87E19E26-2E0E-4EC3-84DD-98425502E1A5}" type="presParOf" srcId="{022110B3-4336-4801-90E1-467ABA9297B9}" destId="{3CB36A60-AF02-413C-BAD2-AF5942E249EB}" srcOrd="1" destOrd="0" presId="urn:microsoft.com/office/officeart/2005/8/layout/pList2"/>
    <dgm:cxn modelId="{FA805C3B-1C9B-4E65-AA80-F556EC7306BF}" type="presParOf" srcId="{022110B3-4336-4801-90E1-467ABA9297B9}" destId="{1F71BF3E-13B2-4BFB-9DF2-C66C6C745269}" srcOrd="2" destOrd="0" presId="urn:microsoft.com/office/officeart/2005/8/layout/p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7EFDED-B261-48A0-AB9B-CCF0890504C9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53827C-3C0C-4BDB-9456-8ECA26B7BBA6}">
      <dgm:prSet phldrT="[Текст]" custT="1"/>
      <dgm:spPr/>
      <dgm:t>
        <a:bodyPr lIns="504000" rIns="18000"/>
        <a:lstStyle/>
        <a:p>
          <a:pPr algn="ctr" defTabSz="0">
            <a:spcAft>
              <a:spcPts val="0"/>
            </a:spcAft>
          </a:pPr>
          <a:r>
            <a:rPr lang="ru-RU" sz="9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9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sz="9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 defTabSz="0">
            <a:spcAft>
              <a:spcPts val="0"/>
            </a:spcAft>
          </a:pPr>
          <a:r>
            <a:rPr lang="ru-RU" sz="9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капвложений в объекты </a:t>
          </a:r>
        </a:p>
        <a:p>
          <a:pPr algn="ctr" defTabSz="0">
            <a:spcAft>
              <a:spcPts val="0"/>
            </a:spcAft>
          </a:pPr>
          <a:r>
            <a:rPr lang="ru-RU" sz="9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муниципальной собственности </a:t>
          </a:r>
        </a:p>
        <a:p>
          <a:pPr algn="ctr" defTabSz="0">
            <a:spcAft>
              <a:spcPts val="0"/>
            </a:spcAft>
          </a:pPr>
          <a:r>
            <a:rPr lang="ru-RU" sz="9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(развитие системы </a:t>
          </a:r>
        </a:p>
        <a:p>
          <a:pPr algn="ctr" defTabSz="0">
            <a:spcAft>
              <a:spcPts val="0"/>
            </a:spcAft>
          </a:pPr>
          <a:r>
            <a:rPr lang="ru-RU" sz="9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газоснабжения) – </a:t>
          </a:r>
        </a:p>
        <a:p>
          <a:pPr algn="ctr" defTabSz="0">
            <a:spcAft>
              <a:spcPts val="0"/>
            </a:spcAft>
          </a:pPr>
          <a:r>
            <a:rPr lang="ru-RU" sz="9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4 962,4 тыс. руб.  </a:t>
          </a:r>
        </a:p>
        <a:p>
          <a:pPr algn="ctr" defTabSz="0">
            <a:spcAft>
              <a:spcPts val="0"/>
            </a:spcAft>
          </a:pPr>
          <a:r>
            <a:rPr lang="ru-RU" sz="9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(исполнение 97,4% при плане </a:t>
          </a:r>
        </a:p>
        <a:p>
          <a:pPr algn="ctr" defTabSz="0">
            <a:spcAft>
              <a:spcPts val="0"/>
            </a:spcAft>
          </a:pPr>
          <a:r>
            <a:rPr lang="ru-RU" sz="9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5 094,0 тыс. руб.)</a:t>
          </a:r>
          <a:endParaRPr lang="ru-RU" sz="900" i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5B7F49-7939-4760-B27B-9EED57A00EA5}" type="parTrans" cxnId="{D3A7489C-3686-4089-9EC5-E0A979881E4C}">
      <dgm:prSet/>
      <dgm:spPr/>
      <dgm:t>
        <a:bodyPr/>
        <a:lstStyle/>
        <a:p>
          <a:pPr algn="ctr"/>
          <a:endParaRPr lang="ru-RU" sz="1100"/>
        </a:p>
      </dgm:t>
    </dgm:pt>
    <dgm:pt modelId="{DEB06BED-0800-4ECA-9E33-B55FE71BFAF3}" type="sibTrans" cxnId="{D3A7489C-3686-4089-9EC5-E0A979881E4C}">
      <dgm:prSet/>
      <dgm:spPr/>
      <dgm:t>
        <a:bodyPr/>
        <a:lstStyle/>
        <a:p>
          <a:pPr algn="ctr"/>
          <a:endParaRPr lang="ru-RU" sz="1100"/>
        </a:p>
      </dgm:t>
    </dgm:pt>
    <dgm:pt modelId="{F510510A-4935-4812-AD1C-F7481E583D52}" type="pres">
      <dgm:prSet presAssocID="{E57EFDED-B261-48A0-AB9B-CCF0890504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84BCC-DB9A-448B-9DD8-E312BE838CB5}" type="pres">
      <dgm:prSet presAssocID="{4553827C-3C0C-4BDB-9456-8ECA26B7BBA6}" presName="composite" presStyleCnt="0"/>
      <dgm:spPr/>
      <dgm:t>
        <a:bodyPr/>
        <a:lstStyle/>
        <a:p>
          <a:endParaRPr lang="ru-RU"/>
        </a:p>
      </dgm:t>
    </dgm:pt>
    <dgm:pt modelId="{15348876-8B57-4750-B357-E10F2614EA48}" type="pres">
      <dgm:prSet presAssocID="{4553827C-3C0C-4BDB-9456-8ECA26B7BBA6}" presName="imgShp" presStyleLbl="fgImgPlace1" presStyleIdx="0" presStyleCnt="1" custScaleX="138339" custScaleY="130307" custLinFactNeighborX="-75748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3FE87DB3-9718-490A-8478-27E4E20307E3}" type="pres">
      <dgm:prSet presAssocID="{4553827C-3C0C-4BDB-9456-8ECA26B7BBA6}" presName="txShp" presStyleLbl="node1" presStyleIdx="0" presStyleCnt="1" custScaleX="149432" custScaleY="130241" custLinFactNeighborX="-472" custLinFactNeighborY="-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D5E1AD-5C0C-405D-8C72-BC624D470D65}" type="presOf" srcId="{E57EFDED-B261-48A0-AB9B-CCF0890504C9}" destId="{F510510A-4935-4812-AD1C-F7481E583D52}" srcOrd="0" destOrd="0" presId="urn:microsoft.com/office/officeart/2005/8/layout/vList3"/>
    <dgm:cxn modelId="{D3A7489C-3686-4089-9EC5-E0A979881E4C}" srcId="{E57EFDED-B261-48A0-AB9B-CCF0890504C9}" destId="{4553827C-3C0C-4BDB-9456-8ECA26B7BBA6}" srcOrd="0" destOrd="0" parTransId="{C95B7F49-7939-4760-B27B-9EED57A00EA5}" sibTransId="{DEB06BED-0800-4ECA-9E33-B55FE71BFAF3}"/>
    <dgm:cxn modelId="{456613B6-D34C-496C-8A2B-77F1CD2DF0FC}" type="presOf" srcId="{4553827C-3C0C-4BDB-9456-8ECA26B7BBA6}" destId="{3FE87DB3-9718-490A-8478-27E4E20307E3}" srcOrd="0" destOrd="0" presId="urn:microsoft.com/office/officeart/2005/8/layout/vList3"/>
    <dgm:cxn modelId="{4AFC0D76-0E9F-49B5-9523-8335F6EC51CC}" type="presParOf" srcId="{F510510A-4935-4812-AD1C-F7481E583D52}" destId="{DAA84BCC-DB9A-448B-9DD8-E312BE838CB5}" srcOrd="0" destOrd="0" presId="urn:microsoft.com/office/officeart/2005/8/layout/vList3"/>
    <dgm:cxn modelId="{EE854D70-EC9F-4F2B-B5CF-4A76428844E1}" type="presParOf" srcId="{DAA84BCC-DB9A-448B-9DD8-E312BE838CB5}" destId="{15348876-8B57-4750-B357-E10F2614EA48}" srcOrd="0" destOrd="0" presId="urn:microsoft.com/office/officeart/2005/8/layout/vList3"/>
    <dgm:cxn modelId="{A22AEB7F-297E-4299-9634-174B0C475FC8}" type="presParOf" srcId="{DAA84BCC-DB9A-448B-9DD8-E312BE838CB5}" destId="{3FE87DB3-9718-490A-8478-27E4E20307E3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7EFDED-B261-48A0-AB9B-CCF0890504C9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53827C-3C0C-4BDB-9456-8ECA26B7BBA6}">
      <dgm:prSet phldrT="[Текст]" custT="1"/>
      <dgm:spPr/>
      <dgm:t>
        <a:bodyPr lIns="504000" rIns="0"/>
        <a:lstStyle/>
        <a:p>
          <a:pPr algn="ctr" defTabSz="0">
            <a:spcAft>
              <a:spcPts val="0"/>
            </a:spcAft>
          </a:pPr>
          <a:r>
            <a:rPr lang="ru-RU" sz="9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реализацию мероприятий </a:t>
          </a:r>
        </a:p>
        <a:p>
          <a:pPr algn="ctr" defTabSz="0">
            <a:spcAft>
              <a:spcPts val="0"/>
            </a:spcAft>
          </a:pPr>
          <a:r>
            <a:rPr lang="ru-RU" sz="9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обеспечению жильем </a:t>
          </a:r>
        </a:p>
        <a:p>
          <a:pPr algn="ctr" defTabSz="0">
            <a:spcAft>
              <a:spcPts val="0"/>
            </a:spcAft>
          </a:pPr>
          <a:r>
            <a:rPr lang="ru-RU" sz="9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молодых семей  –</a:t>
          </a:r>
          <a:r>
            <a:rPr lang="ru-RU" sz="900" b="0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 defTabSz="0">
            <a:spcAft>
              <a:spcPts val="0"/>
            </a:spcAft>
          </a:pPr>
          <a:r>
            <a:rPr lang="ru-RU" sz="900" b="1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4 473,1</a:t>
          </a:r>
          <a:r>
            <a:rPr lang="ru-RU" sz="9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тыс. руб.  </a:t>
          </a:r>
        </a:p>
        <a:p>
          <a:pPr algn="ctr" defTabSz="0">
            <a:spcAft>
              <a:spcPts val="0"/>
            </a:spcAft>
          </a:pPr>
          <a:r>
            <a:rPr lang="ru-RU" sz="9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(исполнение 100%)</a:t>
          </a:r>
          <a:endParaRPr lang="ru-RU" sz="900" i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5B7F49-7939-4760-B27B-9EED57A00EA5}" type="parTrans" cxnId="{D3A7489C-3686-4089-9EC5-E0A979881E4C}">
      <dgm:prSet/>
      <dgm:spPr/>
      <dgm:t>
        <a:bodyPr/>
        <a:lstStyle/>
        <a:p>
          <a:pPr algn="ctr"/>
          <a:endParaRPr lang="ru-RU" sz="1100"/>
        </a:p>
      </dgm:t>
    </dgm:pt>
    <dgm:pt modelId="{DEB06BED-0800-4ECA-9E33-B55FE71BFAF3}" type="sibTrans" cxnId="{D3A7489C-3686-4089-9EC5-E0A979881E4C}">
      <dgm:prSet/>
      <dgm:spPr/>
      <dgm:t>
        <a:bodyPr/>
        <a:lstStyle/>
        <a:p>
          <a:pPr algn="ctr"/>
          <a:endParaRPr lang="ru-RU" sz="1100"/>
        </a:p>
      </dgm:t>
    </dgm:pt>
    <dgm:pt modelId="{F510510A-4935-4812-AD1C-F7481E583D52}" type="pres">
      <dgm:prSet presAssocID="{E57EFDED-B261-48A0-AB9B-CCF0890504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84BCC-DB9A-448B-9DD8-E312BE838CB5}" type="pres">
      <dgm:prSet presAssocID="{4553827C-3C0C-4BDB-9456-8ECA26B7BBA6}" presName="composite" presStyleCnt="0"/>
      <dgm:spPr/>
      <dgm:t>
        <a:bodyPr/>
        <a:lstStyle/>
        <a:p>
          <a:endParaRPr lang="ru-RU"/>
        </a:p>
      </dgm:t>
    </dgm:pt>
    <dgm:pt modelId="{15348876-8B57-4750-B357-E10F2614EA48}" type="pres">
      <dgm:prSet presAssocID="{4553827C-3C0C-4BDB-9456-8ECA26B7BBA6}" presName="imgShp" presStyleLbl="fgImgPlace1" presStyleIdx="0" presStyleCnt="1" custScaleX="108441" custScaleY="100098" custLinFactNeighborX="3809" custLinFactNeighborY="-7756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3FE87DB3-9718-490A-8478-27E4E20307E3}" type="pres">
      <dgm:prSet presAssocID="{4553827C-3C0C-4BDB-9456-8ECA26B7BBA6}" presName="txShp" presStyleLbl="node1" presStyleIdx="0" presStyleCnt="1" custScaleX="138700" custLinFactNeighborX="1842" custLinFactNeighborY="-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A7489C-3686-4089-9EC5-E0A979881E4C}" srcId="{E57EFDED-B261-48A0-AB9B-CCF0890504C9}" destId="{4553827C-3C0C-4BDB-9456-8ECA26B7BBA6}" srcOrd="0" destOrd="0" parTransId="{C95B7F49-7939-4760-B27B-9EED57A00EA5}" sibTransId="{DEB06BED-0800-4ECA-9E33-B55FE71BFAF3}"/>
    <dgm:cxn modelId="{7E851624-4975-485F-884B-47EB24B0DB35}" type="presOf" srcId="{4553827C-3C0C-4BDB-9456-8ECA26B7BBA6}" destId="{3FE87DB3-9718-490A-8478-27E4E20307E3}" srcOrd="0" destOrd="0" presId="urn:microsoft.com/office/officeart/2005/8/layout/vList3"/>
    <dgm:cxn modelId="{E5DE1C04-C6B0-4EFA-A396-FCD5BD3B15E2}" type="presOf" srcId="{E57EFDED-B261-48A0-AB9B-CCF0890504C9}" destId="{F510510A-4935-4812-AD1C-F7481E583D52}" srcOrd="0" destOrd="0" presId="urn:microsoft.com/office/officeart/2005/8/layout/vList3"/>
    <dgm:cxn modelId="{8E766F1C-D3DF-40B7-9545-314ECE6B5D62}" type="presParOf" srcId="{F510510A-4935-4812-AD1C-F7481E583D52}" destId="{DAA84BCC-DB9A-448B-9DD8-E312BE838CB5}" srcOrd="0" destOrd="0" presId="urn:microsoft.com/office/officeart/2005/8/layout/vList3"/>
    <dgm:cxn modelId="{E6EA7DE5-0C85-443D-81CD-E4D9A932F204}" type="presParOf" srcId="{DAA84BCC-DB9A-448B-9DD8-E312BE838CB5}" destId="{15348876-8B57-4750-B357-E10F2614EA48}" srcOrd="0" destOrd="0" presId="urn:microsoft.com/office/officeart/2005/8/layout/vList3"/>
    <dgm:cxn modelId="{9691017D-0028-4353-A2EB-79B9318602DB}" type="presParOf" srcId="{DAA84BCC-DB9A-448B-9DD8-E312BE838CB5}" destId="{3FE87DB3-9718-490A-8478-27E4E20307E3}" srcOrd="1" destOrd="0" presId="urn:microsoft.com/office/officeart/2005/8/layout/v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7EFDED-B261-48A0-AB9B-CCF0890504C9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53827C-3C0C-4BDB-9456-8ECA26B7BBA6}">
      <dgm:prSet phldrT="[Текст]" custT="1"/>
      <dgm:spPr/>
      <dgm:t>
        <a:bodyPr lIns="504000" rIns="0"/>
        <a:lstStyle/>
        <a:p>
          <a:pPr algn="ctr" defTabSz="0">
            <a:spcAft>
              <a:spcPts val="0"/>
            </a:spcAft>
          </a:pPr>
          <a:r>
            <a:rPr lang="ru-RU" sz="9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организацию бесплатного горячего питания обучающихся, получающих начальное общее образование, –</a:t>
          </a:r>
          <a:r>
            <a:rPr lang="ru-RU" sz="900" b="0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 defTabSz="0">
            <a:spcAft>
              <a:spcPts val="0"/>
            </a:spcAft>
          </a:pPr>
          <a:r>
            <a:rPr lang="ru-RU" sz="900" b="0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11 823,5</a:t>
          </a:r>
          <a:r>
            <a:rPr lang="ru-RU" sz="900" b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тыс. руб.  </a:t>
          </a:r>
        </a:p>
        <a:p>
          <a:pPr algn="ctr" defTabSz="0">
            <a:spcAft>
              <a:spcPts val="0"/>
            </a:spcAft>
          </a:pPr>
          <a:r>
            <a:rPr lang="ru-RU" sz="9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(исполнение 92% при плане </a:t>
          </a:r>
        </a:p>
        <a:p>
          <a:pPr algn="ctr" defTabSz="0">
            <a:spcAft>
              <a:spcPts val="0"/>
            </a:spcAft>
          </a:pPr>
          <a:r>
            <a:rPr lang="ru-RU" sz="9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12 847,0 тыс. руб.)</a:t>
          </a:r>
          <a:endParaRPr lang="ru-RU" sz="900" i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5B7F49-7939-4760-B27B-9EED57A00EA5}" type="parTrans" cxnId="{D3A7489C-3686-4089-9EC5-E0A979881E4C}">
      <dgm:prSet/>
      <dgm:spPr/>
      <dgm:t>
        <a:bodyPr/>
        <a:lstStyle/>
        <a:p>
          <a:pPr algn="ctr"/>
          <a:endParaRPr lang="ru-RU" sz="900"/>
        </a:p>
      </dgm:t>
    </dgm:pt>
    <dgm:pt modelId="{DEB06BED-0800-4ECA-9E33-B55FE71BFAF3}" type="sibTrans" cxnId="{D3A7489C-3686-4089-9EC5-E0A979881E4C}">
      <dgm:prSet/>
      <dgm:spPr/>
      <dgm:t>
        <a:bodyPr/>
        <a:lstStyle/>
        <a:p>
          <a:pPr algn="ctr"/>
          <a:endParaRPr lang="ru-RU" sz="900"/>
        </a:p>
      </dgm:t>
    </dgm:pt>
    <dgm:pt modelId="{F510510A-4935-4812-AD1C-F7481E583D52}" type="pres">
      <dgm:prSet presAssocID="{E57EFDED-B261-48A0-AB9B-CCF0890504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84BCC-DB9A-448B-9DD8-E312BE838CB5}" type="pres">
      <dgm:prSet presAssocID="{4553827C-3C0C-4BDB-9456-8ECA26B7BBA6}" presName="composite" presStyleCnt="0"/>
      <dgm:spPr/>
      <dgm:t>
        <a:bodyPr/>
        <a:lstStyle/>
        <a:p>
          <a:endParaRPr lang="ru-RU"/>
        </a:p>
      </dgm:t>
    </dgm:pt>
    <dgm:pt modelId="{15348876-8B57-4750-B357-E10F2614EA48}" type="pres">
      <dgm:prSet presAssocID="{4553827C-3C0C-4BDB-9456-8ECA26B7BBA6}" presName="imgShp" presStyleLbl="fgImgPlace1" presStyleIdx="0" presStyleCnt="1" custScaleX="106162" custLinFactNeighborX="-75748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3FE87DB3-9718-490A-8478-27E4E20307E3}" type="pres">
      <dgm:prSet presAssocID="{4553827C-3C0C-4BDB-9456-8ECA26B7BBA6}" presName="txShp" presStyleLbl="node1" presStyleIdx="0" presStyleCnt="1" custScaleX="126669" custLinFactNeighborX="2785" custLinFactNeighborY="-8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8475CB-C6A3-483B-BAFB-8592789E5D88}" type="presOf" srcId="{4553827C-3C0C-4BDB-9456-8ECA26B7BBA6}" destId="{3FE87DB3-9718-490A-8478-27E4E20307E3}" srcOrd="0" destOrd="0" presId="urn:microsoft.com/office/officeart/2005/8/layout/vList3"/>
    <dgm:cxn modelId="{D3A7489C-3686-4089-9EC5-E0A979881E4C}" srcId="{E57EFDED-B261-48A0-AB9B-CCF0890504C9}" destId="{4553827C-3C0C-4BDB-9456-8ECA26B7BBA6}" srcOrd="0" destOrd="0" parTransId="{C95B7F49-7939-4760-B27B-9EED57A00EA5}" sibTransId="{DEB06BED-0800-4ECA-9E33-B55FE71BFAF3}"/>
    <dgm:cxn modelId="{3E1EBB3C-1649-48C5-97C1-C2C9D62EC80C}" type="presOf" srcId="{E57EFDED-B261-48A0-AB9B-CCF0890504C9}" destId="{F510510A-4935-4812-AD1C-F7481E583D52}" srcOrd="0" destOrd="0" presId="urn:microsoft.com/office/officeart/2005/8/layout/vList3"/>
    <dgm:cxn modelId="{00F04815-89BD-4BEB-B13F-6F29D45043B5}" type="presParOf" srcId="{F510510A-4935-4812-AD1C-F7481E583D52}" destId="{DAA84BCC-DB9A-448B-9DD8-E312BE838CB5}" srcOrd="0" destOrd="0" presId="urn:microsoft.com/office/officeart/2005/8/layout/vList3"/>
    <dgm:cxn modelId="{863E4D90-CE2F-4BE4-B69E-A85BEAA016D4}" type="presParOf" srcId="{DAA84BCC-DB9A-448B-9DD8-E312BE838CB5}" destId="{15348876-8B57-4750-B357-E10F2614EA48}" srcOrd="0" destOrd="0" presId="urn:microsoft.com/office/officeart/2005/8/layout/vList3"/>
    <dgm:cxn modelId="{D765FBCC-5CB1-40D0-9780-6B944FEF7307}" type="presParOf" srcId="{DAA84BCC-DB9A-448B-9DD8-E312BE838CB5}" destId="{3FE87DB3-9718-490A-8478-27E4E20307E3}" srcOrd="1" destOrd="0" presId="urn:microsoft.com/office/officeart/2005/8/layout/v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7EFDED-B261-48A0-AB9B-CCF0890504C9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53827C-3C0C-4BDB-9456-8ECA26B7BBA6}">
      <dgm:prSet phldrT="[Текст]" custT="1"/>
      <dgm:spPr/>
      <dgm:t>
        <a:bodyPr lIns="504000" rIns="0"/>
        <a:lstStyle/>
        <a:p>
          <a:pPr algn="ctr" defTabSz="0">
            <a:spcAft>
              <a:spcPts val="0"/>
            </a:spcAft>
          </a:pPr>
          <a:r>
            <a:rPr lang="ru-RU" sz="9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реализацию мероприятий</a:t>
          </a:r>
        </a:p>
        <a:p>
          <a:pPr algn="ctr" defTabSz="0">
            <a:spcAft>
              <a:spcPts val="0"/>
            </a:spcAft>
          </a:pPr>
          <a:r>
            <a:rPr lang="ru-RU" sz="9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государственной программы  РФ «Доступная среда» – </a:t>
          </a:r>
        </a:p>
        <a:p>
          <a:pPr algn="ctr" defTabSz="0">
            <a:spcAft>
              <a:spcPts val="0"/>
            </a:spcAft>
          </a:pPr>
          <a:r>
            <a:rPr lang="ru-RU" sz="9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767,5 тыс. руб. </a:t>
          </a:r>
        </a:p>
        <a:p>
          <a:pPr algn="ctr" defTabSz="0">
            <a:spcAft>
              <a:spcPts val="0"/>
            </a:spcAft>
          </a:pPr>
          <a:r>
            <a:rPr lang="ru-RU" sz="9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(исполнение 99,9%</a:t>
          </a:r>
        </a:p>
        <a:p>
          <a:pPr algn="ctr" defTabSz="0">
            <a:spcAft>
              <a:spcPts val="0"/>
            </a:spcAft>
          </a:pPr>
          <a:r>
            <a:rPr lang="ru-RU" sz="9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 плане 768,5 тыс. руб.)</a:t>
          </a:r>
          <a:endParaRPr lang="ru-RU" sz="900" i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5B7F49-7939-4760-B27B-9EED57A00EA5}" type="parTrans" cxnId="{D3A7489C-3686-4089-9EC5-E0A979881E4C}">
      <dgm:prSet/>
      <dgm:spPr/>
      <dgm:t>
        <a:bodyPr/>
        <a:lstStyle/>
        <a:p>
          <a:pPr algn="ctr"/>
          <a:endParaRPr lang="ru-RU" sz="1100"/>
        </a:p>
      </dgm:t>
    </dgm:pt>
    <dgm:pt modelId="{DEB06BED-0800-4ECA-9E33-B55FE71BFAF3}" type="sibTrans" cxnId="{D3A7489C-3686-4089-9EC5-E0A979881E4C}">
      <dgm:prSet/>
      <dgm:spPr/>
      <dgm:t>
        <a:bodyPr/>
        <a:lstStyle/>
        <a:p>
          <a:pPr algn="ctr"/>
          <a:endParaRPr lang="ru-RU" sz="1100"/>
        </a:p>
      </dgm:t>
    </dgm:pt>
    <dgm:pt modelId="{F510510A-4935-4812-AD1C-F7481E583D52}" type="pres">
      <dgm:prSet presAssocID="{E57EFDED-B261-48A0-AB9B-CCF0890504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84BCC-DB9A-448B-9DD8-E312BE838CB5}" type="pres">
      <dgm:prSet presAssocID="{4553827C-3C0C-4BDB-9456-8ECA26B7BBA6}" presName="composite" presStyleCnt="0"/>
      <dgm:spPr/>
      <dgm:t>
        <a:bodyPr/>
        <a:lstStyle/>
        <a:p>
          <a:endParaRPr lang="ru-RU"/>
        </a:p>
      </dgm:t>
    </dgm:pt>
    <dgm:pt modelId="{15348876-8B57-4750-B357-E10F2614EA48}" type="pres">
      <dgm:prSet presAssocID="{4553827C-3C0C-4BDB-9456-8ECA26B7BBA6}" presName="imgShp" presStyleLbl="fgImgPlace1" presStyleIdx="0" presStyleCnt="1" custScaleX="109433" custLinFactNeighborX="1472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3FE87DB3-9718-490A-8478-27E4E20307E3}" type="pres">
      <dgm:prSet presAssocID="{4553827C-3C0C-4BDB-9456-8ECA26B7BBA6}" presName="txShp" presStyleLbl="node1" presStyleIdx="0" presStyleCnt="1" custScaleX="133478" custLinFactNeighborX="1644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A7489C-3686-4089-9EC5-E0A979881E4C}" srcId="{E57EFDED-B261-48A0-AB9B-CCF0890504C9}" destId="{4553827C-3C0C-4BDB-9456-8ECA26B7BBA6}" srcOrd="0" destOrd="0" parTransId="{C95B7F49-7939-4760-B27B-9EED57A00EA5}" sibTransId="{DEB06BED-0800-4ECA-9E33-B55FE71BFAF3}"/>
    <dgm:cxn modelId="{DA234F4F-1FF7-4063-8C5D-E51018A509A8}" type="presOf" srcId="{E57EFDED-B261-48A0-AB9B-CCF0890504C9}" destId="{F510510A-4935-4812-AD1C-F7481E583D52}" srcOrd="0" destOrd="0" presId="urn:microsoft.com/office/officeart/2005/8/layout/vList3"/>
    <dgm:cxn modelId="{BE0B56F1-7222-41C3-BB5B-9656A6131DD4}" type="presOf" srcId="{4553827C-3C0C-4BDB-9456-8ECA26B7BBA6}" destId="{3FE87DB3-9718-490A-8478-27E4E20307E3}" srcOrd="0" destOrd="0" presId="urn:microsoft.com/office/officeart/2005/8/layout/vList3"/>
    <dgm:cxn modelId="{E0106F3E-B19F-41C0-88B5-BB9F1048AF66}" type="presParOf" srcId="{F510510A-4935-4812-AD1C-F7481E583D52}" destId="{DAA84BCC-DB9A-448B-9DD8-E312BE838CB5}" srcOrd="0" destOrd="0" presId="urn:microsoft.com/office/officeart/2005/8/layout/vList3"/>
    <dgm:cxn modelId="{4DB13DCB-5399-43E0-BA05-4165C55B2441}" type="presParOf" srcId="{DAA84BCC-DB9A-448B-9DD8-E312BE838CB5}" destId="{15348876-8B57-4750-B357-E10F2614EA48}" srcOrd="0" destOrd="0" presId="urn:microsoft.com/office/officeart/2005/8/layout/vList3"/>
    <dgm:cxn modelId="{AA326EF8-89ED-4C70-84E0-04C8073DFAC0}" type="presParOf" srcId="{DAA84BCC-DB9A-448B-9DD8-E312BE838CB5}" destId="{3FE87DB3-9718-490A-8478-27E4E20307E3}" srcOrd="1" destOrd="0" presId="urn:microsoft.com/office/officeart/2005/8/layout/v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7EFDED-B261-48A0-AB9B-CCF0890504C9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53827C-3C0C-4BDB-9456-8ECA26B7BBA6}">
      <dgm:prSet phldrT="[Текст]" custT="1"/>
      <dgm:spPr/>
      <dgm:t>
        <a:bodyPr lIns="504000" rIns="0"/>
        <a:lstStyle/>
        <a:p>
          <a:pPr algn="ctr" defTabSz="0">
            <a:spcAft>
              <a:spcPts val="0"/>
            </a:spcAft>
          </a:pPr>
          <a:r>
            <a:rPr lang="ru-RU" sz="9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поддержку программ формирования современной городской среды  – </a:t>
          </a:r>
        </a:p>
        <a:p>
          <a:pPr algn="ctr" defTabSz="0">
            <a:spcAft>
              <a:spcPts val="0"/>
            </a:spcAft>
          </a:pPr>
          <a:r>
            <a:rPr lang="ru-RU" sz="9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19 902,1 тыс. руб. </a:t>
          </a:r>
        </a:p>
        <a:p>
          <a:pPr algn="ctr" defTabSz="0">
            <a:spcAft>
              <a:spcPts val="0"/>
            </a:spcAft>
          </a:pPr>
          <a:r>
            <a:rPr lang="ru-RU" sz="900" b="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(исполнение 100%)</a:t>
          </a:r>
          <a:endParaRPr lang="ru-RU" sz="900" i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5B7F49-7939-4760-B27B-9EED57A00EA5}" type="parTrans" cxnId="{D3A7489C-3686-4089-9EC5-E0A979881E4C}">
      <dgm:prSet/>
      <dgm:spPr/>
      <dgm:t>
        <a:bodyPr/>
        <a:lstStyle/>
        <a:p>
          <a:pPr algn="ctr"/>
          <a:endParaRPr lang="ru-RU" sz="1100"/>
        </a:p>
      </dgm:t>
    </dgm:pt>
    <dgm:pt modelId="{DEB06BED-0800-4ECA-9E33-B55FE71BFAF3}" type="sibTrans" cxnId="{D3A7489C-3686-4089-9EC5-E0A979881E4C}">
      <dgm:prSet/>
      <dgm:spPr/>
      <dgm:t>
        <a:bodyPr/>
        <a:lstStyle/>
        <a:p>
          <a:pPr algn="ctr"/>
          <a:endParaRPr lang="ru-RU" sz="1100"/>
        </a:p>
      </dgm:t>
    </dgm:pt>
    <dgm:pt modelId="{F510510A-4935-4812-AD1C-F7481E583D52}" type="pres">
      <dgm:prSet presAssocID="{E57EFDED-B261-48A0-AB9B-CCF0890504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84BCC-DB9A-448B-9DD8-E312BE838CB5}" type="pres">
      <dgm:prSet presAssocID="{4553827C-3C0C-4BDB-9456-8ECA26B7BBA6}" presName="composite" presStyleCnt="0"/>
      <dgm:spPr/>
      <dgm:t>
        <a:bodyPr/>
        <a:lstStyle/>
        <a:p>
          <a:endParaRPr lang="ru-RU"/>
        </a:p>
      </dgm:t>
    </dgm:pt>
    <dgm:pt modelId="{15348876-8B57-4750-B357-E10F2614EA48}" type="pres">
      <dgm:prSet presAssocID="{4553827C-3C0C-4BDB-9456-8ECA26B7BBA6}" presName="imgShp" presStyleLbl="fgImgPlace1" presStyleIdx="0" presStyleCnt="1" custScaleX="109433" custLinFactNeighborX="2140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3FE87DB3-9718-490A-8478-27E4E20307E3}" type="pres">
      <dgm:prSet presAssocID="{4553827C-3C0C-4BDB-9456-8ECA26B7BBA6}" presName="txShp" presStyleLbl="node1" presStyleIdx="0" presStyleCnt="1" custScaleX="138700" custLinFactNeighborX="-44" custLinFactNeighborY="-18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130600-2CD5-410D-8E47-EAFCC82125B4}" type="presOf" srcId="{4553827C-3C0C-4BDB-9456-8ECA26B7BBA6}" destId="{3FE87DB3-9718-490A-8478-27E4E20307E3}" srcOrd="0" destOrd="0" presId="urn:microsoft.com/office/officeart/2005/8/layout/vList3"/>
    <dgm:cxn modelId="{D3A7489C-3686-4089-9EC5-E0A979881E4C}" srcId="{E57EFDED-B261-48A0-AB9B-CCF0890504C9}" destId="{4553827C-3C0C-4BDB-9456-8ECA26B7BBA6}" srcOrd="0" destOrd="0" parTransId="{C95B7F49-7939-4760-B27B-9EED57A00EA5}" sibTransId="{DEB06BED-0800-4ECA-9E33-B55FE71BFAF3}"/>
    <dgm:cxn modelId="{D6E5221C-3BC7-4338-9CC8-DA68469D7634}" type="presOf" srcId="{E57EFDED-B261-48A0-AB9B-CCF0890504C9}" destId="{F510510A-4935-4812-AD1C-F7481E583D52}" srcOrd="0" destOrd="0" presId="urn:microsoft.com/office/officeart/2005/8/layout/vList3"/>
    <dgm:cxn modelId="{53F43D6F-5942-43CD-AF04-E757A52A7AE7}" type="presParOf" srcId="{F510510A-4935-4812-AD1C-F7481E583D52}" destId="{DAA84BCC-DB9A-448B-9DD8-E312BE838CB5}" srcOrd="0" destOrd="0" presId="urn:microsoft.com/office/officeart/2005/8/layout/vList3"/>
    <dgm:cxn modelId="{CE133238-0BBD-4813-8C09-DE8567EA6031}" type="presParOf" srcId="{DAA84BCC-DB9A-448B-9DD8-E312BE838CB5}" destId="{15348876-8B57-4750-B357-E10F2614EA48}" srcOrd="0" destOrd="0" presId="urn:microsoft.com/office/officeart/2005/8/layout/vList3"/>
    <dgm:cxn modelId="{B759D151-318C-4981-A6A9-0BE805414250}" type="presParOf" srcId="{DAA84BCC-DB9A-448B-9DD8-E312BE838CB5}" destId="{3FE87DB3-9718-490A-8478-27E4E20307E3}" srcOrd="1" destOrd="0" presId="urn:microsoft.com/office/officeart/2005/8/layout/vLis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C3E1E0-D7B5-43E6-8624-641AFCD72482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96AF4770-C9F8-4F71-B84E-7DC8AD85C6C0}">
      <dgm:prSet phldrT="[Текст]" custT="1"/>
      <dgm:spPr/>
      <dgm:t>
        <a:bodyPr lIns="792000" rIns="0"/>
        <a:lstStyle/>
        <a:p>
          <a:endParaRPr lang="ru-RU" sz="1000" b="0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Исполнение </a:t>
          </a:r>
        </a:p>
        <a:p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полномочий  и обеспечение</a:t>
          </a:r>
        </a:p>
        <a:p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 деятельности комиссий </a:t>
          </a:r>
        </a:p>
        <a:p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по делам несовершеннолетних:</a:t>
          </a:r>
        </a:p>
        <a:p>
          <a:r>
            <a:rPr lang="ru-RU" sz="1000" b="1" i="1" dirty="0" smtClean="0">
              <a:latin typeface="Times New Roman" pitchFamily="18" charset="0"/>
              <a:cs typeface="Times New Roman" pitchFamily="18" charset="0"/>
            </a:rPr>
            <a:t>                   </a:t>
          </a:r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</a:t>
          </a:r>
          <a:r>
            <a:rPr lang="ru-RU" sz="1000" b="1" i="1" dirty="0" smtClean="0">
              <a:latin typeface="Times New Roman" pitchFamily="18" charset="0"/>
              <a:cs typeface="Times New Roman" pitchFamily="18" charset="0"/>
            </a:rPr>
            <a:t> 673,4 тыс. руб. </a:t>
          </a:r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(100%)</a:t>
          </a:r>
          <a:endParaRPr lang="ru-RU" sz="1000" b="0" i="1" dirty="0">
            <a:latin typeface="Times New Roman" pitchFamily="18" charset="0"/>
            <a:cs typeface="Times New Roman" pitchFamily="18" charset="0"/>
          </a:endParaRPr>
        </a:p>
      </dgm:t>
    </dgm:pt>
    <dgm:pt modelId="{C6750360-1E26-4349-A9D7-F655EB4EFE06}" type="parTrans" cxnId="{25F6B19F-D5F1-4747-8391-B3D39892C9CC}">
      <dgm:prSet/>
      <dgm:spPr/>
      <dgm:t>
        <a:bodyPr/>
        <a:lstStyle/>
        <a:p>
          <a:endParaRPr lang="ru-RU"/>
        </a:p>
      </dgm:t>
    </dgm:pt>
    <dgm:pt modelId="{46917B3E-06C6-4647-B736-D7200D84C559}" type="sibTrans" cxnId="{25F6B19F-D5F1-4747-8391-B3D39892C9CC}">
      <dgm:prSet/>
      <dgm:spPr/>
      <dgm:t>
        <a:bodyPr/>
        <a:lstStyle/>
        <a:p>
          <a:endParaRPr lang="ru-RU"/>
        </a:p>
      </dgm:t>
    </dgm:pt>
    <dgm:pt modelId="{38D1A383-1998-41C8-8F92-4354BE64A449}" type="pres">
      <dgm:prSet presAssocID="{59C3E1E0-D7B5-43E6-8624-641AFCD72482}" presName="linearFlow" presStyleCnt="0">
        <dgm:presLayoutVars>
          <dgm:dir/>
          <dgm:resizeHandles val="exact"/>
        </dgm:presLayoutVars>
      </dgm:prSet>
      <dgm:spPr/>
    </dgm:pt>
    <dgm:pt modelId="{970EDD04-AEEB-4596-A090-5374192EE6DC}" type="pres">
      <dgm:prSet presAssocID="{96AF4770-C9F8-4F71-B84E-7DC8AD85C6C0}" presName="composite" presStyleCnt="0"/>
      <dgm:spPr/>
    </dgm:pt>
    <dgm:pt modelId="{4A09437C-5787-411C-B22F-4262A302E0E9}" type="pres">
      <dgm:prSet presAssocID="{96AF4770-C9F8-4F71-B84E-7DC8AD85C6C0}" presName="imgShp" presStyleLbl="fgImgPlace1" presStyleIdx="0" presStyleCnt="1" custScaleX="186932" custScaleY="188884" custLinFactNeighborX="19609" custLinFactNeighborY="-923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31750"/>
        </a:effectLst>
      </dgm:spPr>
    </dgm:pt>
    <dgm:pt modelId="{C9371032-ECC9-4890-8421-363D93497083}" type="pres">
      <dgm:prSet presAssocID="{96AF4770-C9F8-4F71-B84E-7DC8AD85C6C0}" presName="txShp" presStyleLbl="node1" presStyleIdx="0" presStyleCnt="1" custScaleX="120126" custScaleY="190668" custLinFactNeighborX="2084" custLinFactNeighborY="-11301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</dgm:ptLst>
  <dgm:cxnLst>
    <dgm:cxn modelId="{9725AB2B-7794-4060-BF3C-5A3A77C11116}" type="presOf" srcId="{96AF4770-C9F8-4F71-B84E-7DC8AD85C6C0}" destId="{C9371032-ECC9-4890-8421-363D93497083}" srcOrd="0" destOrd="0" presId="urn:microsoft.com/office/officeart/2005/8/layout/vList3"/>
    <dgm:cxn modelId="{25F6B19F-D5F1-4747-8391-B3D39892C9CC}" srcId="{59C3E1E0-D7B5-43E6-8624-641AFCD72482}" destId="{96AF4770-C9F8-4F71-B84E-7DC8AD85C6C0}" srcOrd="0" destOrd="0" parTransId="{C6750360-1E26-4349-A9D7-F655EB4EFE06}" sibTransId="{46917B3E-06C6-4647-B736-D7200D84C559}"/>
    <dgm:cxn modelId="{F4808E9C-548D-4759-B155-3F6952EEE239}" type="presOf" srcId="{59C3E1E0-D7B5-43E6-8624-641AFCD72482}" destId="{38D1A383-1998-41C8-8F92-4354BE64A449}" srcOrd="0" destOrd="0" presId="urn:microsoft.com/office/officeart/2005/8/layout/vList3"/>
    <dgm:cxn modelId="{6A229F63-9AD8-41CC-A758-21A80CDD8678}" type="presParOf" srcId="{38D1A383-1998-41C8-8F92-4354BE64A449}" destId="{970EDD04-AEEB-4596-A090-5374192EE6DC}" srcOrd="0" destOrd="0" presId="urn:microsoft.com/office/officeart/2005/8/layout/vList3"/>
    <dgm:cxn modelId="{8D223A9D-124D-4FF1-87C4-769A513E17D9}" type="presParOf" srcId="{970EDD04-AEEB-4596-A090-5374192EE6DC}" destId="{4A09437C-5787-411C-B22F-4262A302E0E9}" srcOrd="0" destOrd="0" presId="urn:microsoft.com/office/officeart/2005/8/layout/vList3"/>
    <dgm:cxn modelId="{8881466E-3F8F-4C67-A1D3-10BCCB6D3465}" type="presParOf" srcId="{970EDD04-AEEB-4596-A090-5374192EE6DC}" destId="{C9371032-ECC9-4890-8421-363D93497083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0.08333</cdr:x>
      <cdr:y>0.82995</cdr:y>
    </cdr:from>
    <cdr:to>
      <cdr:x>0.55556</cdr:x>
      <cdr:y>0.8863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642942" y="4532330"/>
          <a:ext cx="3643370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algn="ctr"/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rPr>
            <a:t>объем отгруженной продукции , %</a:t>
          </a:r>
          <a:endParaRPr lang="ru-RU" sz="1400" b="1" i="0" dirty="0">
            <a:solidFill>
              <a:srgbClr val="002060"/>
            </a:solidFill>
            <a:latin typeface="Times New Roman" pitchFamily="18" charset="0"/>
            <a:ea typeface="Segoe UI Black" pitchFamily="34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61D10-E2B6-4D10-8F09-A473FF68D19B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AECDB-A8C5-45D9-8232-BC19A6AB3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5" name="Rectangle 7"/>
          <p:cNvSpPr txBox="1">
            <a:spLocks noGrp="1" noChangeArrowheads="1"/>
          </p:cNvSpPr>
          <p:nvPr/>
        </p:nvSpPr>
        <p:spPr bwMode="auto">
          <a:xfrm>
            <a:off x="3883487" y="8685560"/>
            <a:ext cx="297291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49923B0C-D123-4DA9-B3E9-688692346881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26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2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3D5E1-8A00-4CD8-8758-D5A92C3D716E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244F00-399E-4BDC-A0ED-99C9ECE0F0D7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.png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5" Type="http://schemas.openxmlformats.org/officeDocument/2006/relationships/diagramData" Target="../diagrams/data1.xml"/><Relationship Id="rId10" Type="http://schemas.openxmlformats.org/officeDocument/2006/relationships/diagramLayout" Target="../diagrams/layout2.xml"/><Relationship Id="rId4" Type="http://schemas.openxmlformats.org/officeDocument/2006/relationships/image" Target="../media/image12.jpeg"/><Relationship Id="rId9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QuickStyle" Target="../diagrams/quickStyle5.xml"/><Relationship Id="rId18" Type="http://schemas.openxmlformats.org/officeDocument/2006/relationships/diagramColors" Target="../diagrams/colors6.xml"/><Relationship Id="rId26" Type="http://schemas.openxmlformats.org/officeDocument/2006/relationships/diagramColors" Target="../diagrams/colors8.xml"/><Relationship Id="rId3" Type="http://schemas.openxmlformats.org/officeDocument/2006/relationships/diagramData" Target="../diagrams/data3.xml"/><Relationship Id="rId21" Type="http://schemas.openxmlformats.org/officeDocument/2006/relationships/diagramQuickStyle" Target="../diagrams/quickStyle7.xml"/><Relationship Id="rId7" Type="http://schemas.openxmlformats.org/officeDocument/2006/relationships/diagramData" Target="../diagrams/data4.xml"/><Relationship Id="rId12" Type="http://schemas.openxmlformats.org/officeDocument/2006/relationships/diagramLayout" Target="../diagrams/layout5.xml"/><Relationship Id="rId17" Type="http://schemas.openxmlformats.org/officeDocument/2006/relationships/diagramQuickStyle" Target="../diagrams/quickStyle6.xml"/><Relationship Id="rId25" Type="http://schemas.openxmlformats.org/officeDocument/2006/relationships/diagramQuickStyle" Target="../diagrams/quickStyle8.xml"/><Relationship Id="rId2" Type="http://schemas.openxmlformats.org/officeDocument/2006/relationships/image" Target="../media/image2.png"/><Relationship Id="rId16" Type="http://schemas.openxmlformats.org/officeDocument/2006/relationships/diagramLayout" Target="../diagrams/layout6.xml"/><Relationship Id="rId20" Type="http://schemas.openxmlformats.org/officeDocument/2006/relationships/diagramLayout" Target="../diagrams/layout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5.xml"/><Relationship Id="rId24" Type="http://schemas.openxmlformats.org/officeDocument/2006/relationships/diagramLayout" Target="../diagrams/layout8.xml"/><Relationship Id="rId5" Type="http://schemas.openxmlformats.org/officeDocument/2006/relationships/diagramQuickStyle" Target="../diagrams/quickStyle3.xml"/><Relationship Id="rId15" Type="http://schemas.openxmlformats.org/officeDocument/2006/relationships/diagramData" Target="../diagrams/data6.xml"/><Relationship Id="rId23" Type="http://schemas.openxmlformats.org/officeDocument/2006/relationships/diagramData" Target="../diagrams/data8.xml"/><Relationship Id="rId10" Type="http://schemas.openxmlformats.org/officeDocument/2006/relationships/diagramColors" Target="../diagrams/colors4.xml"/><Relationship Id="rId19" Type="http://schemas.openxmlformats.org/officeDocument/2006/relationships/diagramData" Target="../diagrams/data7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Relationship Id="rId14" Type="http://schemas.openxmlformats.org/officeDocument/2006/relationships/diagramColors" Target="../diagrams/colors5.xml"/><Relationship Id="rId22" Type="http://schemas.openxmlformats.org/officeDocument/2006/relationships/diagramColors" Target="../diagrams/colors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Layout" Target="../diagrams/layout10.xml"/><Relationship Id="rId18" Type="http://schemas.openxmlformats.org/officeDocument/2006/relationships/diagramQuickStyle" Target="../diagrams/quickStyle11.xml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12" Type="http://schemas.openxmlformats.org/officeDocument/2006/relationships/diagramData" Target="../diagrams/data10.xml"/><Relationship Id="rId17" Type="http://schemas.openxmlformats.org/officeDocument/2006/relationships/diagramLayout" Target="../diagrams/layout11.xml"/><Relationship Id="rId2" Type="http://schemas.openxmlformats.org/officeDocument/2006/relationships/image" Target="../media/image35.jpeg"/><Relationship Id="rId16" Type="http://schemas.openxmlformats.org/officeDocument/2006/relationships/diagramData" Target="../diagrams/data11.xml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diagramColors" Target="../diagrams/colors9.xml"/><Relationship Id="rId5" Type="http://schemas.openxmlformats.org/officeDocument/2006/relationships/image" Target="../media/image37.jpeg"/><Relationship Id="rId15" Type="http://schemas.openxmlformats.org/officeDocument/2006/relationships/diagramColors" Target="../diagrams/colors10.xml"/><Relationship Id="rId10" Type="http://schemas.openxmlformats.org/officeDocument/2006/relationships/diagramQuickStyle" Target="../diagrams/quickStyle9.xml"/><Relationship Id="rId19" Type="http://schemas.openxmlformats.org/officeDocument/2006/relationships/diagramColors" Target="../diagrams/colors11.xml"/><Relationship Id="rId4" Type="http://schemas.openxmlformats.org/officeDocument/2006/relationships/image" Target="../media/image36.jpeg"/><Relationship Id="rId9" Type="http://schemas.openxmlformats.org/officeDocument/2006/relationships/diagramLayout" Target="../diagrams/layout9.xml"/><Relationship Id="rId1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8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48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857224" y="214290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14546" y="142852"/>
            <a:ext cx="4643470" cy="10001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 w="152400" h="50800" prst="softRound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bg1">
                    <a:lumMod val="9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Бюджет для граждан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bg1">
                    <a:lumMod val="9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за 2020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1472" y="5500702"/>
            <a:ext cx="7929618" cy="78581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К проекту решения ржевской городской думы </a:t>
            </a:r>
          </a:p>
          <a:p>
            <a:pPr marR="9144" lvl="0" algn="ctr">
              <a:spcBef>
                <a:spcPct val="0"/>
              </a:spcBef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«</a:t>
            </a: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Об утверждении отчета об исполнении</a:t>
            </a: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Бюджета муниципального образования тверской области города ржев за </a:t>
            </a:r>
            <a:r>
              <a:rPr lang="ru-RU" sz="16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2020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C:\Users\s.galagan\Pictures\e6fb5f11-4e72-4441-bf73-5323c3d149db.jpg"/>
          <p:cNvPicPr>
            <a:picLocks noChangeAspect="1" noChangeArrowheads="1"/>
          </p:cNvPicPr>
          <p:nvPr/>
        </p:nvPicPr>
        <p:blipFill>
          <a:blip r:embed="rId3">
            <a:lum bright="16000" contrast="-2000"/>
          </a:blip>
          <a:srcRect/>
          <a:stretch>
            <a:fillRect/>
          </a:stretch>
        </p:blipFill>
        <p:spPr bwMode="auto">
          <a:xfrm>
            <a:off x="785786" y="1214422"/>
            <a:ext cx="7572428" cy="41434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7072362" cy="7858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Потребительский рынок ,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цен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1465021"/>
            <a:ext cx="792961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1950"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данным Тверьстата оборот розничной торговли крупных и средних предприятий за 2020 год составил  3 744,3 млн.руб., к соответствующему периоду прошлого года он увеличился на 18,3%.</a:t>
            </a:r>
          </a:p>
          <a:p>
            <a:pPr indent="361950"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Оборот общественного питания крупных и средних предприятий за 2020 год сократился на 20,6% по сравнению с аналогичным периодом прошлого года и составил 6,5 млн.руб.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5863141"/>
              </p:ext>
            </p:extLst>
          </p:nvPr>
        </p:nvGraphicFramePr>
        <p:xfrm>
          <a:off x="1643042" y="3643313"/>
          <a:ext cx="6096000" cy="2194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44743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товаров и услуг</a:t>
                      </a:r>
                    </a:p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(групп товаров и услуг)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Индексы цен (тарифов) к предыдущему месяцу в %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 соответствующему месяцу </a:t>
                      </a:r>
                      <a:r>
                        <a:rPr lang="ru-RU" sz="1050" b="0" smtClean="0">
                          <a:latin typeface="Times New Roman" pitchFamily="18" charset="0"/>
                          <a:cs typeface="Times New Roman" pitchFamily="18" charset="0"/>
                        </a:rPr>
                        <a:t>предыдущего года в %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105,85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103,11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Бытовые услуги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14612" y="2928934"/>
            <a:ext cx="407196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Сводные индексы потребительских цен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по Тверской области (2020 год)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044135"/>
      </p:ext>
    </p:extLst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6786610" cy="7858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42911" y="142853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1285860"/>
            <a:ext cx="79296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542925"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города Ржева на начало 2021 года составила 56 473 чел.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1988840"/>
            <a:ext cx="81439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естественного движения населения, чел.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8125806"/>
              </p:ext>
            </p:extLst>
          </p:nvPr>
        </p:nvGraphicFramePr>
        <p:xfrm>
          <a:off x="642911" y="2636912"/>
          <a:ext cx="7817521" cy="3435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8503"/>
                <a:gridCol w="1460415"/>
                <a:gridCol w="1288603"/>
              </a:tblGrid>
              <a:tr h="637920"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/>
                </a:tc>
              </a:tr>
              <a:tr h="4439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Родилось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04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5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рождаемости на 1 тыс.человек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 на 1 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5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5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Убыло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1282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9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Миграционный прирост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-504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-423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7508852"/>
      </p:ext>
    </p:extLst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безработицы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rzhev-gerb-sovr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 txBox="1">
            <a:spLocks noGrp="1"/>
          </p:cNvSpPr>
          <p:nvPr>
            <p:ph idx="1"/>
          </p:nvPr>
        </p:nvSpPr>
        <p:spPr>
          <a:xfrm>
            <a:off x="857224" y="1357298"/>
            <a:ext cx="79438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541338" algn="just">
              <a:lnSpc>
                <a:spcPct val="150000"/>
              </a:lnSpc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службе занятости по состоянию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01.01.2021г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Зарегистрировано 512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чел. в целях поиска подходящей работы, из них безработных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418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чел. Коэффициент напряженности на рынке труда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0,62.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779494"/>
            <a:ext cx="364337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Уровень безработицы , %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3930" y="2782444"/>
            <a:ext cx="37862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Количество вакансий, ед.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1510708962"/>
              </p:ext>
            </p:extLst>
          </p:nvPr>
        </p:nvGraphicFramePr>
        <p:xfrm>
          <a:off x="5652119" y="3284984"/>
          <a:ext cx="3039171" cy="3423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280209038"/>
              </p:ext>
            </p:extLst>
          </p:nvPr>
        </p:nvGraphicFramePr>
        <p:xfrm>
          <a:off x="749223" y="3087271"/>
          <a:ext cx="3376946" cy="350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50511040"/>
      </p:ext>
    </p:extLst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072362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плата,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прожиточный минимум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42911" y="142853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2078" y="1340323"/>
            <a:ext cx="7929618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542925" algn="just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Фонд начисленной заработной платы всех работников по крупным и средним предприятиям города Ржева за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 уменьшился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1,3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 по сравнению с соответствующим периодом прошлого года и составил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5,0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млрд. руб. Рост среднемесячной заработной платы за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составил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5,9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 к соответствующему периоду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</a:p>
          <a:p>
            <a:pPr indent="542925" algn="just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Величина прожиточного минимума за 4 квартал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 по Тверской области составила: для трудоспособного населения –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12 041,25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руб.; для пенсионеров –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9 212, 71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руб.;</a:t>
            </a:r>
          </a:p>
          <a:p>
            <a:pPr indent="542925" algn="just"/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2925" algn="just"/>
            <a:endParaRPr lang="ru-RU" sz="1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2925" algn="just"/>
            <a:endParaRPr lang="ru-RU" sz="1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857496"/>
            <a:ext cx="40719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Среднесписочная численность, чел.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5" y="2863692"/>
            <a:ext cx="3927017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Среднемесячная заработная плата, руб.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878"/>
            <a:ext cx="4073000" cy="329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885683111"/>
              </p:ext>
            </p:extLst>
          </p:nvPr>
        </p:nvGraphicFramePr>
        <p:xfrm>
          <a:off x="4788024" y="3356878"/>
          <a:ext cx="4130014" cy="309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303031896"/>
      </p:ext>
    </p:extLst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71670" y="1428736"/>
            <a:ext cx="4857784" cy="221457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Общие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характеристики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Бюджета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за 2020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050" name="Picture 2" descr="C:\Users\s.galagan\Pictures\ne000-0018922_perechen-administratorov-dokhodov-byud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643314"/>
            <a:ext cx="3706840" cy="2318974"/>
          </a:xfrm>
          <a:prstGeom prst="rect">
            <a:avLst/>
          </a:prstGeom>
          <a:noFill/>
          <a:ln w="101600">
            <a:noFill/>
            <a:round/>
          </a:ln>
          <a:effectLst>
            <a:softEdge rad="1270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9"/>
          <p:cNvGraphicFramePr>
            <a:graphicFrameLocks noGrp="1"/>
          </p:cNvGraphicFramePr>
          <p:nvPr/>
        </p:nvGraphicFramePr>
        <p:xfrm>
          <a:off x="714348" y="1571612"/>
          <a:ext cx="7858181" cy="3981543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858181"/>
              </a:tblGrid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Обеспечение сбалансированности и долгосрочной устойчивости бюджета города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Проведение политики сдерживания роста бюджетных расходов при безусловном исполнении действующих расходных обязательств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938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Концентрация финансовых ресурсов на приоритетных направлениях расходования бюджетных средств, в том числе в рамках исполнения указов Президента РФ и адресного решения социальных проблем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909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Повышение эффективности расходования бюджетных средств, сокращение неэффективных расходов, в том числе в сфере муниципального управления, выявление и использование резервов для достижения планируемых результатов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04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Повышение качества и доступности предоставляемых муниципальных услуг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19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Развитие программно-целевого планирования, повышение качества муниципальных программ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214290"/>
            <a:ext cx="6786610" cy="100013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задачи и приоритетные направления бюджетной политики города </a:t>
            </a:r>
            <a:r>
              <a:rPr lang="ru-RU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ржева</a:t>
            </a:r>
            <a:r>
              <a:rPr lang="ru-RU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2020 год и на плановый период</a:t>
            </a:r>
            <a:r>
              <a:rPr lang="ru-RU" b="1" cap="all" baseline="0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2021-2022 годов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4"/>
          <p:cNvGraphicFramePr>
            <a:graphicFrameLocks noGrp="1"/>
          </p:cNvGraphicFramePr>
          <p:nvPr/>
        </p:nvGraphicFramePr>
        <p:xfrm>
          <a:off x="214282" y="1096230"/>
          <a:ext cx="8715436" cy="553642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715436"/>
              </a:tblGrid>
              <a:tr h="4797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работы по увеличению налоговой базы и снижению задолженности по платежам в бюджет: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000" marR="25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Создание эффективной и стабильно функционирующей системы местных налогов, обеспечивающей рост налогооблагаемой базы в среднесрочной и долгосрочной перспективе;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1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Принятие мер, направленных на  повышение собираемости земельного налога и налога на имущество физических лиц, в том числе за счет: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продолжения работы комиссии по укреплению налоговой дисциплины;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совершенствования информационного взаимодействия с федеральной налоговой службой, органами, осуществляющими деятельность в сфере регистрации объектов налогообложения недвижимости; 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проведения муниципального земельного контроля и работы по выявлению объектов недвижимости, не поставленных на налоговый учет;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Увеличение доходов от использования и продажи имущества, за счет повышения эффективности управления муниципальной собственностью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принятия мер по повышению эффективности работы муниципальных предприятий;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дальнейшего проведения торгов по предоставлению права на заключение договоров аренды муниципального недвижимого имущества, муниципальных земельных участков и земельных участков, государственная собственность на которые не разграничена;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усиления проверочной работы по выявлению нецелевого, незаконно используемого имущества  и земельных участков, а также неиспользуемых или неэффективно используемых объектов муниципальной собственности;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проведения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претензионно-исковой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работы;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Повышение эффективности налоговой политики: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Продолжение работы по оптимизации налоговых льгот и освобождений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571604" y="0"/>
            <a:ext cx="6286544" cy="107157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мероприятия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по повышению доходов бюджета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города </a:t>
            </a:r>
            <a:r>
              <a:rPr lang="ru-RU" sz="20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ржева</a:t>
            </a:r>
            <a:endParaRPr kumimoji="0" lang="ru-RU" sz="2000" b="1" i="0" u="none" kern="1200" cap="all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4"/>
          <p:cNvGraphicFramePr>
            <a:graphicFrameLocks noGrp="1"/>
          </p:cNvGraphicFramePr>
          <p:nvPr/>
        </p:nvGraphicFramePr>
        <p:xfrm>
          <a:off x="142844" y="928670"/>
          <a:ext cx="8858311" cy="580354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14644"/>
                <a:gridCol w="1071570"/>
                <a:gridCol w="1428760"/>
                <a:gridCol w="928694"/>
                <a:gridCol w="928694"/>
                <a:gridCol w="849705"/>
                <a:gridCol w="936244"/>
              </a:tblGrid>
              <a:tr h="12858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за 2019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Утвержденный план на 2020 год с учетом уточнений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(решение Ржевской городской Думы № 23 от 31.12.2019 в ред.от 30.12.2020 № 83)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 за 2020 год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Исполне-ния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(гр.4/ гр.3)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Откло-нение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(+, - )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(гр.4</a:t>
                      </a: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– гр.3)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Темп роста к уровню 2019 года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(гр.4 / гр.2 * 100%),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1000"/>
                      </a:schemeClr>
                    </a:solidFill>
                  </a:tcPr>
                </a:tc>
              </a:tr>
              <a:tr h="1806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5052" marR="55052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74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Доходы всего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1 270 437,4</a:t>
                      </a:r>
                    </a:p>
                  </a:txBody>
                  <a:tcPr marL="55052" marR="55052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1 334 202,7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1 320 337,2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-13 865,5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Налоговые и неналоговые доходы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498 929,0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538 652,6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560 178,5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+21 525,9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2589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Налоговые и неналоговые доходы без дополнительного норматива</a:t>
                      </a:r>
                    </a:p>
                  </a:txBody>
                  <a:tcPr marL="0" marR="36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330 291,3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329 084,6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342 374,5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+13 289,9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Безвозмездные поступления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771 508,4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795 550,1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760 158,7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-35 391,4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0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Дотации (и субсидии на выравнивание)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10 431,0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34 826,9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34 826,9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Целевые средства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759 591,4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758 951,3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723 280,7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-35 670,6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Доходы от иной деятельности</a:t>
                      </a:r>
                    </a:p>
                  </a:txBody>
                  <a:tcPr marR="72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1 486,0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1 771,9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2 051,1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+279,2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4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Расходы всего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1 287 301,2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1 379 662,8	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1 290 069,2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-89 593,6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831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 счет средств местного бюджета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520 805,6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613 308,4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560 912,3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-52 396,3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831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 счет средств областного бюджета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729 444,3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717 359,4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682 665,0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-34 694,4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0503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 счет средств </a:t>
                      </a:r>
                    </a:p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федерального бюджета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31 470,3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41 592,0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40 185,6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-1 406,4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5621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 счет средств </a:t>
                      </a:r>
                    </a:p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предпринимательской деятельности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5 580,9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7 403,0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6 306,3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- 1 096,7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74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Дефицит (-) Профицит (+)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-16 863,8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-45460,1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30 268,0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831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571480"/>
            <a:ext cx="1285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</a:rPr>
              <a:t>(тыс. руб.)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285728"/>
            <a:ext cx="6786610" cy="6429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параметры бюджета города </a:t>
            </a:r>
            <a:r>
              <a:rPr lang="ru-RU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ржева</a:t>
            </a:r>
            <a:r>
              <a:rPr lang="ru-RU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за 2020 год</a:t>
            </a: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71472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00034" y="214290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928670"/>
            <a:ext cx="1285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</a:rPr>
              <a:t>(тыс. руб.)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80080" y="1285860"/>
          <a:ext cx="906392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285728"/>
            <a:ext cx="6786610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Основные параметры бюджета города </a:t>
            </a:r>
            <a:r>
              <a:rPr lang="ru-RU" sz="18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за 2020 год</a:t>
            </a:r>
            <a:endParaRPr lang="ru-RU" sz="1800" b="1" cap="all" baseline="0" dirty="0" smtClean="0"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1" y="142853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1428736"/>
            <a:ext cx="4857784" cy="2000264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Доходы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Бюджета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за 2020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C:\Users\s.galagan\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71876"/>
            <a:ext cx="3385364" cy="205707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785786" y="5357826"/>
            <a:ext cx="7715304" cy="1000132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аналитический документ, содержащий основные положения решения о бюджете на предстоящий год и плановый период в доступной для широкого круга заинтересованных пользователей форме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71604" y="4786322"/>
            <a:ext cx="6000792" cy="71438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Бюджет для граждан —</a:t>
            </a: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050" name="Picture 2" descr="C:\Users\s.galagan\Pictures\Ржев_с_птичьего_полё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29618" cy="42656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1071538" y="142852"/>
            <a:ext cx="719137" cy="9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428860" y="642918"/>
            <a:ext cx="4857784" cy="35719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uLnTx/>
                <a:uFillTx/>
                <a:ea typeface="+mj-ea"/>
                <a:cs typeface="+mj-cs"/>
              </a:rPr>
              <a:t>формируются в соответствии с </a:t>
            </a:r>
            <a:endParaRPr kumimoji="0" lang="ru-RU" sz="1600" b="1" i="1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14" name="Picture 20" descr="130934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9923028">
            <a:off x="874816" y="1772274"/>
            <a:ext cx="1825248" cy="144381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5" name="Picture 25" descr="aSANT4GJpNU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9639580">
            <a:off x="3672962" y="1519363"/>
            <a:ext cx="1815272" cy="143592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6" name="Picture 26" descr="21967_227x227"/>
          <p:cNvPicPr>
            <a:picLocks noChangeAspect="1" noChangeArrowheads="1"/>
          </p:cNvPicPr>
          <p:nvPr/>
        </p:nvPicPr>
        <p:blipFill>
          <a:blip r:embed="rId4" cstate="print">
            <a:lum bright="-14000" contrast="-6000"/>
          </a:blip>
          <a:stretch>
            <a:fillRect/>
          </a:stretch>
        </p:blipFill>
        <p:spPr bwMode="auto">
          <a:xfrm rot="3244143">
            <a:off x="6766825" y="1633438"/>
            <a:ext cx="1258654" cy="147573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071802" y="3000372"/>
            <a:ext cx="3500462" cy="35719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uLnTx/>
                <a:uFillTx/>
                <a:ea typeface="+mj-ea"/>
                <a:cs typeface="+mj-cs"/>
              </a:rPr>
              <a:t>На основе: </a:t>
            </a:r>
            <a:endParaRPr kumimoji="0" lang="ru-RU" sz="1600" b="1" i="1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571604" y="214290"/>
            <a:ext cx="6572296" cy="4286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доходы бюджета города </a:t>
            </a:r>
            <a:r>
              <a:rPr lang="ru-RU" sz="20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28596" y="1285860"/>
            <a:ext cx="2786082" cy="42862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pPr algn="ctr" defTabSz="914400"/>
            <a:r>
              <a:rPr lang="ru-RU" sz="1300" i="1" dirty="0"/>
              <a:t>Бюджетным законодательством </a:t>
            </a:r>
          </a:p>
          <a:p>
            <a:pPr algn="ctr" defTabSz="914400"/>
            <a:r>
              <a:rPr lang="ru-RU" sz="1300" i="1" dirty="0"/>
              <a:t>Российской Федерации 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6072198" y="1214422"/>
            <a:ext cx="2500330" cy="42862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softEdge rad="12700"/>
          </a:effectLst>
        </p:spPr>
        <p:txBody>
          <a:bodyPr wrap="none" anchor="ctr" anchorCtr="1"/>
          <a:lstStyle/>
          <a:p>
            <a:pPr algn="ctr" defTabSz="914400"/>
            <a:r>
              <a:rPr lang="ru-RU" sz="1300" i="1" dirty="0"/>
              <a:t>Законодательством об иных </a:t>
            </a:r>
          </a:p>
          <a:p>
            <a:pPr algn="ctr" defTabSz="914400"/>
            <a:r>
              <a:rPr lang="ru-RU" sz="1300" i="1" dirty="0"/>
              <a:t>обязательных платежах 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3571868" y="1142984"/>
            <a:ext cx="2143140" cy="42862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softEdge rad="12700"/>
          </a:effectLst>
        </p:spPr>
        <p:txBody>
          <a:bodyPr wrap="none" anchor="ctr" anchorCtr="1"/>
          <a:lstStyle/>
          <a:p>
            <a:pPr algn="ctr" defTabSz="914400"/>
            <a:r>
              <a:rPr lang="ru-RU" sz="1300" i="1" dirty="0"/>
              <a:t>Законодательством </a:t>
            </a:r>
          </a:p>
          <a:p>
            <a:pPr algn="ctr" defTabSz="914400"/>
            <a:r>
              <a:rPr lang="ru-RU" sz="1300" i="1" dirty="0"/>
              <a:t>о налогах и сборах </a:t>
            </a:r>
          </a:p>
        </p:txBody>
      </p:sp>
      <p:graphicFrame>
        <p:nvGraphicFramePr>
          <p:cNvPr id="25" name="Схема 24"/>
          <p:cNvGraphicFramePr/>
          <p:nvPr/>
        </p:nvGraphicFramePr>
        <p:xfrm>
          <a:off x="428596" y="3357562"/>
          <a:ext cx="8358246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2714612" y="5929330"/>
          <a:ext cx="4214842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13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80" cy="86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12"/>
          <p:cNvSpPr>
            <a:spLocks noChangeArrowheads="1"/>
          </p:cNvSpPr>
          <p:nvPr/>
        </p:nvSpPr>
        <p:spPr bwMode="auto">
          <a:xfrm>
            <a:off x="357158" y="1000108"/>
            <a:ext cx="4143404" cy="522634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(ст.61.2 БК РФ)</a:t>
            </a:r>
          </a:p>
        </p:txBody>
      </p:sp>
      <p:sp>
        <p:nvSpPr>
          <p:cNvPr id="22" name="Прямоугольник 12"/>
          <p:cNvSpPr>
            <a:spLocks noChangeArrowheads="1"/>
          </p:cNvSpPr>
          <p:nvPr/>
        </p:nvSpPr>
        <p:spPr bwMode="auto">
          <a:xfrm>
            <a:off x="4572000" y="1000108"/>
            <a:ext cx="2736850" cy="5226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(ст.62 БК РФ)</a:t>
            </a:r>
          </a:p>
        </p:txBody>
      </p:sp>
      <p:sp>
        <p:nvSpPr>
          <p:cNvPr id="23" name="Прямоугольник 12"/>
          <p:cNvSpPr>
            <a:spLocks noChangeArrowheads="1"/>
          </p:cNvSpPr>
          <p:nvPr/>
        </p:nvSpPr>
        <p:spPr bwMode="auto">
          <a:xfrm>
            <a:off x="7358082" y="1000108"/>
            <a:ext cx="1692275" cy="6715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(ст.41 БК РФ)</a:t>
            </a:r>
          </a:p>
        </p:txBody>
      </p:sp>
      <p:sp>
        <p:nvSpPr>
          <p:cNvPr id="24" name="Прямоугольник 12"/>
          <p:cNvSpPr>
            <a:spLocks noChangeArrowheads="1"/>
          </p:cNvSpPr>
          <p:nvPr/>
        </p:nvSpPr>
        <p:spPr bwMode="auto">
          <a:xfrm>
            <a:off x="357158" y="1571612"/>
            <a:ext cx="2954367" cy="4662229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Доходы в виде отчислений от федеральных и региональных налогов и сборов </a:t>
            </a:r>
            <a:endParaRPr lang="ru-RU" sz="11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1100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по 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нормативам, установленным в соответствии с бюджетным законодательством:</a:t>
            </a:r>
          </a:p>
          <a:p>
            <a:pPr algn="ctr">
              <a:defRPr/>
            </a:pPr>
            <a:endParaRPr lang="ru-RU" sz="500" b="1" dirty="0">
              <a:latin typeface="+mj-lt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dirty="0">
                <a:latin typeface="+mj-lt"/>
              </a:rPr>
              <a:t> </a:t>
            </a:r>
            <a:r>
              <a:rPr lang="ru-RU" sz="1000" dirty="0">
                <a:latin typeface="+mj-lt"/>
              </a:rPr>
              <a:t>Налога на доходы физических лиц </a:t>
            </a:r>
          </a:p>
          <a:p>
            <a:pPr eaLnBrk="0" hangingPunct="0">
              <a:defRPr/>
            </a:pPr>
            <a:r>
              <a:rPr lang="ru-RU" sz="1000" i="1" dirty="0" smtClean="0">
                <a:solidFill>
                  <a:srgbClr val="800000"/>
                </a:solidFill>
                <a:latin typeface="+mj-lt"/>
              </a:rPr>
              <a:t>(по нормативу 41,77%)</a:t>
            </a:r>
            <a:endParaRPr lang="ru-RU" sz="1000" i="1" dirty="0">
              <a:solidFill>
                <a:srgbClr val="800000"/>
              </a:solidFill>
              <a:latin typeface="+mj-lt"/>
            </a:endParaRPr>
          </a:p>
          <a:p>
            <a:pPr eaLnBrk="0" hangingPunct="0">
              <a:defRPr/>
            </a:pPr>
            <a:endParaRPr lang="ru-RU" sz="500" dirty="0">
              <a:solidFill>
                <a:srgbClr val="800000"/>
              </a:solidFill>
              <a:latin typeface="+mj-lt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1000" dirty="0" smtClean="0">
                <a:latin typeface="+mj-lt"/>
              </a:rPr>
              <a:t> Доходов </a:t>
            </a:r>
            <a:r>
              <a:rPr lang="ru-RU" sz="1000" dirty="0">
                <a:latin typeface="+mj-lt"/>
              </a:rPr>
              <a:t>от уплаты акцизов на дизельное топливо, </a:t>
            </a:r>
            <a:r>
              <a:rPr lang="ru-RU" sz="1000" dirty="0" smtClean="0">
                <a:latin typeface="+mj-lt"/>
              </a:rPr>
              <a:t>моторные </a:t>
            </a:r>
            <a:r>
              <a:rPr lang="ru-RU" sz="1000" dirty="0">
                <a:latin typeface="+mj-lt"/>
              </a:rPr>
              <a:t>масла, автомобильный и прямогонный </a:t>
            </a:r>
            <a:r>
              <a:rPr lang="ru-RU" sz="1000" dirty="0" smtClean="0">
                <a:latin typeface="+mj-lt"/>
              </a:rPr>
              <a:t>бензин:</a:t>
            </a:r>
          </a:p>
          <a:p>
            <a:pPr eaLnBrk="0" hangingPunct="0">
              <a:defRPr/>
            </a:pPr>
            <a:r>
              <a:rPr lang="ru-RU" sz="1000" dirty="0" smtClean="0">
                <a:latin typeface="+mj-lt"/>
              </a:rPr>
              <a:t>— в целях формирования дорожных фондов субъектов РФ</a:t>
            </a:r>
            <a:r>
              <a:rPr lang="ru-RU" sz="1000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ru-RU" sz="1000" i="1" dirty="0" smtClean="0">
                <a:solidFill>
                  <a:srgbClr val="800000"/>
                </a:solidFill>
                <a:latin typeface="+mj-lt"/>
              </a:rPr>
              <a:t>(по нормативу 0,0851%)</a:t>
            </a:r>
          </a:p>
          <a:p>
            <a:pPr eaLnBrk="0" hangingPunct="0">
              <a:defRPr/>
            </a:pPr>
            <a:endParaRPr lang="ru-RU" sz="600" dirty="0">
              <a:solidFill>
                <a:srgbClr val="80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sz="1000" i="1" dirty="0">
                <a:solidFill>
                  <a:srgbClr val="800000"/>
                </a:solidFill>
                <a:latin typeface="+mj-lt"/>
              </a:rPr>
              <a:t>По нормативу — 100%:</a:t>
            </a:r>
          </a:p>
          <a:p>
            <a:pPr eaLnBrk="0" hangingPunct="0">
              <a:buFontTx/>
              <a:buChar char="•"/>
              <a:defRPr/>
            </a:pPr>
            <a:r>
              <a:rPr lang="ru-RU" sz="1000" dirty="0">
                <a:latin typeface="+mj-lt"/>
              </a:rPr>
              <a:t> Единого налога на вмененный доход для отдельных видов деятельности;</a:t>
            </a:r>
          </a:p>
          <a:p>
            <a:pPr eaLnBrk="0" hangingPunct="0">
              <a:buFontTx/>
              <a:buChar char="•"/>
              <a:defRPr/>
            </a:pPr>
            <a:r>
              <a:rPr lang="ru-RU" sz="1000" dirty="0">
                <a:latin typeface="+mj-lt"/>
              </a:rPr>
              <a:t> Единого сельскохозяйственного налога;</a:t>
            </a:r>
          </a:p>
          <a:p>
            <a:pPr eaLnBrk="0" hangingPunct="0">
              <a:buFontTx/>
              <a:buChar char="•"/>
              <a:defRPr/>
            </a:pPr>
            <a:r>
              <a:rPr lang="ru-RU" sz="1000" dirty="0">
                <a:latin typeface="+mj-lt"/>
              </a:rPr>
              <a:t> Налога, взимаемого в связи с применением патентной системы налогообложения;</a:t>
            </a:r>
          </a:p>
          <a:p>
            <a:pPr eaLnBrk="0" hangingPunct="0">
              <a:buFontTx/>
              <a:buChar char="•"/>
              <a:defRPr/>
            </a:pPr>
            <a:r>
              <a:rPr lang="ru-RU" sz="1000" dirty="0">
                <a:latin typeface="+mj-lt"/>
              </a:rPr>
              <a:t> Государственной </a:t>
            </a:r>
            <a:r>
              <a:rPr lang="ru-RU" sz="1000" dirty="0" smtClean="0">
                <a:latin typeface="+mj-lt"/>
              </a:rPr>
              <a:t>пошлины по делам, рассматриваемым в судах общей юрисдикции, мировыми судьями;</a:t>
            </a:r>
          </a:p>
          <a:p>
            <a:pPr eaLnBrk="0" hangingPunct="0">
              <a:buFontTx/>
              <a:buChar char="•"/>
              <a:defRPr/>
            </a:pPr>
            <a:r>
              <a:rPr lang="ru-RU" sz="1000" dirty="0" smtClean="0">
                <a:latin typeface="+mj-lt"/>
              </a:rPr>
              <a:t> Задолженности и перерасчетов по отмененным местным налогам</a:t>
            </a:r>
            <a:endParaRPr lang="ru-RU" sz="1000" dirty="0">
              <a:latin typeface="+mj-lt"/>
            </a:endParaRPr>
          </a:p>
          <a:p>
            <a:pPr eaLnBrk="0" hangingPunct="0">
              <a:buFontTx/>
              <a:buChar char="•"/>
              <a:defRPr/>
            </a:pPr>
            <a:endParaRPr lang="ru-RU" sz="600" dirty="0">
              <a:latin typeface="+mj-lt"/>
            </a:endParaRPr>
          </a:p>
          <a:p>
            <a:pPr>
              <a:defRPr/>
            </a:pPr>
            <a:r>
              <a:rPr lang="ru-RU" sz="1000" i="1" dirty="0">
                <a:solidFill>
                  <a:srgbClr val="800000"/>
                </a:solidFill>
                <a:latin typeface="+mj-lt"/>
              </a:rPr>
              <a:t>По нормативу — 90%: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latin typeface="+mj-lt"/>
              </a:rPr>
              <a:t> Единого налога на вмененный доход для отдельных видов деятельности (за налоговые периоды, истекшие до 1 января 2011 года)</a:t>
            </a:r>
          </a:p>
        </p:txBody>
      </p:sp>
      <p:sp>
        <p:nvSpPr>
          <p:cNvPr id="25" name="Прямоугольник 12"/>
          <p:cNvSpPr>
            <a:spLocks noChangeArrowheads="1"/>
          </p:cNvSpPr>
          <p:nvPr/>
        </p:nvSpPr>
        <p:spPr bwMode="auto">
          <a:xfrm>
            <a:off x="3357554" y="1571612"/>
            <a:ext cx="1143008" cy="2400072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Местные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налоги</a:t>
            </a:r>
            <a:endParaRPr lang="ru-RU" sz="1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1000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(полностью </a:t>
            </a:r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зачисляемые </a:t>
            </a:r>
          </a:p>
          <a:p>
            <a:pPr algn="ctr">
              <a:defRPr/>
            </a:pPr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бюджет </a:t>
            </a:r>
            <a:r>
              <a:rPr lang="ru-RU" sz="1000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города):</a:t>
            </a:r>
            <a:endParaRPr lang="ru-RU" sz="1000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sz="1000" b="1" dirty="0">
              <a:latin typeface="+mj-lt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000" dirty="0">
                <a:latin typeface="+mj-lt"/>
              </a:rPr>
              <a:t> Налог на имущество физических лиц;</a:t>
            </a:r>
          </a:p>
          <a:p>
            <a:pPr eaLnBrk="0" hangingPunct="0">
              <a:buFontTx/>
              <a:buChar char="•"/>
              <a:defRPr/>
            </a:pPr>
            <a:endParaRPr lang="ru-RU" sz="1000" dirty="0">
              <a:latin typeface="+mj-lt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000" dirty="0">
                <a:latin typeface="+mj-lt"/>
              </a:rPr>
              <a:t> Земельный </a:t>
            </a:r>
            <a:r>
              <a:rPr lang="ru-RU" sz="1000" dirty="0" smtClean="0">
                <a:latin typeface="+mj-lt"/>
              </a:rPr>
              <a:t>налог:</a:t>
            </a:r>
          </a:p>
          <a:p>
            <a:pPr eaLnBrk="0" hangingPunct="0">
              <a:defRPr/>
            </a:pPr>
            <a:r>
              <a:rPr lang="ru-RU" sz="1000" dirty="0" smtClean="0">
                <a:latin typeface="+mj-lt"/>
              </a:rPr>
              <a:t>— с организаций;</a:t>
            </a:r>
          </a:p>
          <a:p>
            <a:pPr eaLnBrk="0" hangingPunct="0">
              <a:defRPr/>
            </a:pPr>
            <a:r>
              <a:rPr lang="ru-RU" sz="1000" dirty="0" smtClean="0">
                <a:latin typeface="+mj-lt"/>
              </a:rPr>
              <a:t>— с физических лиц</a:t>
            </a:r>
            <a:endParaRPr lang="ru-RU" sz="1000" dirty="0">
              <a:latin typeface="+mj-lt"/>
            </a:endParaRPr>
          </a:p>
        </p:txBody>
      </p:sp>
      <p:sp>
        <p:nvSpPr>
          <p:cNvPr id="26" name="Прямоугольник 12"/>
          <p:cNvSpPr>
            <a:spLocks noChangeArrowheads="1"/>
          </p:cNvSpPr>
          <p:nvPr/>
        </p:nvSpPr>
        <p:spPr bwMode="auto">
          <a:xfrm>
            <a:off x="4572000" y="1571612"/>
            <a:ext cx="2714644" cy="53239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 lIns="90802" tIns="45430" rIns="90802" bIns="4543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latin typeface="+mj-lt"/>
                <a:cs typeface="Times New Roman" pitchFamily="18" charset="0"/>
              </a:rPr>
              <a:t> Плата </a:t>
            </a:r>
            <a:r>
              <a:rPr lang="ru-RU" sz="1000" dirty="0">
                <a:latin typeface="+mj-lt"/>
                <a:cs typeface="Times New Roman" pitchFamily="18" charset="0"/>
              </a:rPr>
              <a:t>за негативное воздействие на окружающую </a:t>
            </a:r>
            <a:r>
              <a:rPr lang="ru-RU" sz="1000" dirty="0" smtClean="0">
                <a:latin typeface="+mj-lt"/>
                <a:cs typeface="Times New Roman" pitchFamily="18" charset="0"/>
              </a:rPr>
              <a:t>среду</a:t>
            </a:r>
          </a:p>
          <a:p>
            <a:pPr>
              <a:defRPr/>
            </a:pP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(по нормативу 60%);</a:t>
            </a:r>
            <a:endParaRPr lang="ru-RU" sz="1000" i="1" dirty="0"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sz="500" dirty="0" smtClean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latin typeface="+mj-lt"/>
                <a:cs typeface="Times New Roman" pitchFamily="18" charset="0"/>
              </a:rPr>
              <a:t> Штрафы:</a:t>
            </a:r>
          </a:p>
          <a:p>
            <a:pPr>
              <a:defRPr/>
            </a:pPr>
            <a:r>
              <a:rPr lang="ru-RU" sz="1000" dirty="0" smtClean="0">
                <a:latin typeface="+mj-lt"/>
                <a:cs typeface="Times New Roman" pitchFamily="18" charset="0"/>
              </a:rPr>
              <a:t>1) установленные Кодексом об административных  правонарушениях: </a:t>
            </a:r>
          </a:p>
          <a:p>
            <a:pPr>
              <a:defRPr/>
            </a:pPr>
            <a:r>
              <a:rPr lang="ru-RU" sz="1000" i="1" dirty="0" smtClean="0">
                <a:latin typeface="+mj-lt"/>
                <a:cs typeface="Times New Roman" pitchFamily="18" charset="0"/>
              </a:rPr>
              <a:t>— налагаемые мировыми судьями и комиссиями по делам несовершеннолетних  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(по нормативу 50%)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; </a:t>
            </a:r>
          </a:p>
          <a:p>
            <a:pPr>
              <a:defRPr/>
            </a:pPr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— налагаемые </a:t>
            </a:r>
            <a:r>
              <a:rPr lang="ru-RU" sz="1000" i="1" dirty="0" smtClean="0">
                <a:latin typeface="+mj-lt"/>
              </a:rPr>
              <a:t>должностными лицами органов муниципального контроля 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(по нормативу 100%)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;</a:t>
            </a:r>
          </a:p>
          <a:p>
            <a:pPr>
              <a:defRPr/>
            </a:pPr>
            <a:r>
              <a:rPr lang="ru-RU" sz="1000" dirty="0" smtClean="0">
                <a:latin typeface="+mj-lt"/>
              </a:rPr>
              <a:t>2) в возмещение вреда автомобильным дорогам местного значения </a:t>
            </a:r>
          </a:p>
          <a:p>
            <a:pPr>
              <a:defRPr/>
            </a:pP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(по нормативу 100% );</a:t>
            </a:r>
          </a:p>
          <a:p>
            <a:pPr>
              <a:defRPr/>
            </a:pPr>
            <a:r>
              <a:rPr lang="ru-RU" sz="1000" dirty="0" smtClean="0">
                <a:latin typeface="+mj-lt"/>
              </a:rPr>
              <a:t>3) за несоблюдение муниципальных правовых актов 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(по нормативу 100% )</a:t>
            </a:r>
          </a:p>
          <a:p>
            <a:pPr>
              <a:defRPr/>
            </a:pPr>
            <a:endParaRPr lang="ru-RU" sz="500" dirty="0" smtClean="0">
              <a:solidFill>
                <a:srgbClr val="800000"/>
              </a:solidFill>
              <a:latin typeface="+mj-lt"/>
            </a:endParaRPr>
          </a:p>
          <a:p>
            <a:pPr>
              <a:defRPr/>
            </a:pP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По </a:t>
            </a:r>
            <a:r>
              <a:rPr lang="ru-RU" sz="1000" i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нормативу — 100%: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latin typeface="+mj-lt"/>
              </a:rPr>
              <a:t> </a:t>
            </a:r>
            <a:r>
              <a:rPr lang="ru-RU" sz="1000" dirty="0">
                <a:solidFill>
                  <a:srgbClr val="003300"/>
                </a:solidFill>
                <a:latin typeface="+mj-lt"/>
              </a:rPr>
              <a:t>Доходы в виде арендной платы за землю;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  <a:latin typeface="+mj-lt"/>
              </a:rPr>
              <a:t> Доходы от сдачи в аренду имущества в муниципальной собственности;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  <a:latin typeface="+mj-lt"/>
              </a:rPr>
              <a:t> Доходы от перечисления части прибыли муниципальных унитарных предприятий; </a:t>
            </a:r>
            <a:endParaRPr lang="ru-RU" sz="1000" dirty="0" smtClean="0">
              <a:solidFill>
                <a:srgbClr val="003300"/>
              </a:solidFill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ru-RU" sz="1000" dirty="0" smtClean="0">
                <a:solidFill>
                  <a:srgbClr val="003300"/>
                </a:solidFill>
                <a:latin typeface="+mj-lt"/>
              </a:rPr>
              <a:t> Прочие поступления от использования муниципального имущества</a:t>
            </a:r>
            <a:endParaRPr lang="ru-RU" sz="1000" dirty="0">
              <a:solidFill>
                <a:srgbClr val="003300"/>
              </a:solidFill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  <a:latin typeface="+mj-lt"/>
              </a:rPr>
              <a:t> Доходы от оказания платных услуг казенными учреждениями и компенсаций затрат бюджета городского округа;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  <a:latin typeface="+mj-lt"/>
              </a:rPr>
              <a:t> Доходы от продажи муниципального имущества;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  <a:latin typeface="+mj-lt"/>
              </a:rPr>
              <a:t> Доходы от продажи земли;</a:t>
            </a:r>
          </a:p>
          <a:p>
            <a:pPr>
              <a:buFontTx/>
              <a:buChar char="•"/>
              <a:defRPr/>
            </a:pPr>
            <a:r>
              <a:rPr lang="ru-RU" sz="1000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000" dirty="0">
                <a:solidFill>
                  <a:srgbClr val="003300"/>
                </a:solidFill>
                <a:latin typeface="+mj-lt"/>
              </a:rPr>
              <a:t>Прочие неналоговые доходы</a:t>
            </a:r>
          </a:p>
        </p:txBody>
      </p:sp>
      <p:sp>
        <p:nvSpPr>
          <p:cNvPr id="27" name="Прямоугольник 12"/>
          <p:cNvSpPr>
            <a:spLocks noChangeArrowheads="1"/>
          </p:cNvSpPr>
          <p:nvPr/>
        </p:nvSpPr>
        <p:spPr bwMode="auto">
          <a:xfrm>
            <a:off x="7358082" y="1714488"/>
            <a:ext cx="1643074" cy="33234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 lIns="90802" tIns="45430" rIns="90802" bIns="45430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000" b="1" dirty="0">
                <a:latin typeface="+mj-lt"/>
              </a:rPr>
              <a:t> </a:t>
            </a:r>
            <a:r>
              <a:rPr lang="ru-RU" sz="1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Межбюджетные трансферты  (МБТ):</a:t>
            </a:r>
          </a:p>
          <a:p>
            <a:pPr>
              <a:defRPr/>
            </a:pPr>
            <a:r>
              <a:rPr lang="ru-RU" sz="1000" dirty="0">
                <a:latin typeface="+mj-lt"/>
              </a:rPr>
              <a:t>— дотации,</a:t>
            </a:r>
          </a:p>
          <a:p>
            <a:pPr>
              <a:defRPr/>
            </a:pPr>
            <a:r>
              <a:rPr lang="ru-RU" sz="1000" dirty="0">
                <a:latin typeface="+mj-lt"/>
              </a:rPr>
              <a:t>— субсидии,</a:t>
            </a:r>
          </a:p>
          <a:p>
            <a:pPr>
              <a:defRPr/>
            </a:pPr>
            <a:r>
              <a:rPr lang="ru-RU" sz="1000" dirty="0">
                <a:latin typeface="+mj-lt"/>
              </a:rPr>
              <a:t>— субвенции,</a:t>
            </a:r>
          </a:p>
          <a:p>
            <a:pPr>
              <a:defRPr/>
            </a:pPr>
            <a:r>
              <a:rPr lang="ru-RU" sz="1000" dirty="0">
                <a:latin typeface="+mj-lt"/>
              </a:rPr>
              <a:t>— иные межбюджетные трансферты;</a:t>
            </a:r>
          </a:p>
          <a:p>
            <a:pPr>
              <a:defRPr/>
            </a:pPr>
            <a:endParaRPr lang="ru-RU" sz="1000" dirty="0"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ru-RU" sz="1000" b="1" dirty="0">
                <a:latin typeface="+mj-lt"/>
              </a:rPr>
              <a:t> </a:t>
            </a:r>
            <a:r>
              <a:rPr lang="ru-RU" sz="1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Безвозмездные поступления от физических и юридических лиц </a:t>
            </a:r>
            <a:endParaRPr lang="ru-RU" sz="10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000" dirty="0" smtClean="0">
                <a:latin typeface="+mj-lt"/>
              </a:rPr>
              <a:t>(в виде денежных пожертвований и прочих безвозмездных поступлений получателям средств бюджета городского округа,  в том числе на реализацию программ по поддержке местных инициатив)</a:t>
            </a:r>
            <a:endParaRPr lang="ru-RU" sz="1000" dirty="0">
              <a:latin typeface="+mj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00166" y="142852"/>
            <a:ext cx="6786610" cy="71438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Доходные источники бюджета города </a:t>
            </a:r>
            <a:r>
              <a:rPr lang="ru-RU" sz="20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endParaRPr lang="ru-RU" sz="2000" b="1" cap="all" dirty="0" smtClean="0"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2020 году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714356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graphicFrame>
        <p:nvGraphicFramePr>
          <p:cNvPr id="7" name="Object 12" descr="_70"/>
          <p:cNvGraphicFramePr>
            <a:graphicFrameLocks noChangeAspect="1"/>
          </p:cNvGraphicFramePr>
          <p:nvPr/>
        </p:nvGraphicFramePr>
        <p:xfrm>
          <a:off x="0" y="1071546"/>
          <a:ext cx="9001156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571604" y="142852"/>
            <a:ext cx="6072230" cy="71438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Доходы бюджета города </a:t>
            </a:r>
            <a:r>
              <a:rPr lang="ru-RU" sz="20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endParaRPr lang="ru-RU" sz="2000" b="1" cap="all" dirty="0" smtClean="0"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2018-2020 годы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714356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2844" y="1214422"/>
          <a:ext cx="8786874" cy="458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11"/>
                <a:gridCol w="1541556"/>
                <a:gridCol w="1002011"/>
                <a:gridCol w="847856"/>
                <a:gridCol w="847856"/>
                <a:gridCol w="847856"/>
                <a:gridCol w="3391428"/>
              </a:tblGrid>
              <a:tr h="85725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по бюджету на 2020 год (в ред. от 30.12.2020)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2020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Отклоне-ние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в выполнении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(+,-)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выпол-нения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причины перевыполнения, невыполнения плановых назначений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8317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327 046,0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339 845,8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+12 799,8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ФЗП на ряде предприятий</a:t>
                      </a:r>
                    </a:p>
                  </a:txBody>
                  <a:tcPr marL="90000" marR="90000" marT="46800" marB="36000" anchor="b" horzOverflow="overflow"/>
                </a:tc>
              </a:tr>
              <a:tr h="343609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ГСМ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4 274,0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4 226,7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-47,3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Недопоступление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доходов от акцизов на автомобильный бензин со снижением спроса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36000" anchor="b" horzOverflow="overflow"/>
                </a:tc>
              </a:tr>
              <a:tr h="390799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42 451,0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28 835,1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-13 615,9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67,9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начислений по всем видам налогов с предоставлением рассрочек и освобождений, и выпадением доходов по видам деятельности в наиболее пострадавших от </a:t>
                      </a:r>
                      <a:r>
                        <a:rPr kumimoji="0" lang="ru-RU" sz="10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коронавируса</a:t>
                      </a:r>
                      <a:r>
                        <a:rPr kumimoji="0" lang="ru-RU" sz="10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отраслях экономики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36000" anchor="b" horzOverflow="overflow"/>
                </a:tc>
              </a:tr>
              <a:tr h="33098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8 426,0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9 218,6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+792,6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Рост подлежащей уплате в бюджет суммы налога за 2019 год до 10 629 тыс. руб.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36000" anchor="b" horzOverflow="overflow"/>
                </a:tc>
              </a:tr>
              <a:tr h="304808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65 798,0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65 165,4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-632,6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Недопоступление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земельного  налога с организаций</a:t>
                      </a:r>
                    </a:p>
                  </a:txBody>
                  <a:tcPr marL="90000" marR="90000" marT="46800" marB="36000" anchor="b" horzOverflow="overflow"/>
                </a:tc>
              </a:tr>
              <a:tr h="323387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5 127,0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6 454,9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+1 327,9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125,9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поступлений госпошлины по делам, рассматриваемым в судах общей юрисдикции</a:t>
                      </a:r>
                    </a:p>
                  </a:txBody>
                  <a:tcPr marL="90000" marR="90000" marT="46800" marB="36000" anchor="b" horzOverflow="overflow"/>
                </a:tc>
              </a:tr>
              <a:tr h="36597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36000" anchor="b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90000" marR="90000" marT="4680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0" marR="36000" marT="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36000" marT="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-24,9</a:t>
                      </a:r>
                    </a:p>
                  </a:txBody>
                  <a:tcPr marL="0" marR="36000" marT="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0" marR="36000" marT="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Нестабильный характер поступления</a:t>
                      </a:r>
                      <a:r>
                        <a:rPr kumimoji="0" lang="ru-RU" sz="105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задолженности по отмененным налогам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36000" anchor="b" horzOverflow="overflow">
                    <a:solidFill>
                      <a:srgbClr val="FFE2C5"/>
                    </a:solidFill>
                  </a:tcPr>
                </a:tc>
              </a:tr>
              <a:tr h="365974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налоговые доходы</a:t>
                      </a:r>
                    </a:p>
                  </a:txBody>
                  <a:tcPr marL="0" marR="0" marT="0" marB="0" anchor="ctr" anchorCtr="1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453 147,0</a:t>
                      </a:r>
                    </a:p>
                  </a:txBody>
                  <a:tcPr marL="0" marR="3600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453 746,6</a:t>
                      </a:r>
                    </a:p>
                  </a:txBody>
                  <a:tcPr marL="0" marR="3600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+599,6</a:t>
                      </a:r>
                    </a:p>
                  </a:txBody>
                  <a:tcPr marL="0" marR="3600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0" marR="3600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785918" y="142852"/>
            <a:ext cx="6072230" cy="71438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Налоговые Доходы бюджета города </a:t>
            </a:r>
            <a:r>
              <a:rPr lang="ru-RU" sz="18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За 2020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357166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2812" y="748846"/>
          <a:ext cx="8929782" cy="603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5"/>
                <a:gridCol w="1785981"/>
                <a:gridCol w="857256"/>
                <a:gridCol w="571504"/>
                <a:gridCol w="642942"/>
                <a:gridCol w="571504"/>
                <a:gridCol w="4286280"/>
              </a:tblGrid>
              <a:tr h="67542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по бюджету на 2020 год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(в ред. от 30.12.2020)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2020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Откло-нение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выпол-нении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(+,-)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причины перевыполнения, невыполнения плановых назначений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2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 виде арендной платы за землю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21 239,0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23 732,1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+2 493,1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111,7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поступлений в погашение задолженности прошлых лет; увеличение количества договоров аренды земли, находящейся в собственности города</a:t>
                      </a:r>
                    </a:p>
                  </a:txBody>
                  <a:tcPr marL="90000" marR="90000" marT="18000" marB="0" anchor="b" horzOverflow="overflow"/>
                </a:tc>
              </a:tr>
              <a:tr h="302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29 158,0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24 173,8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-4 984,2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задолженности по платежам отчетного года с ухудшением платежеспособности арендаторов в период пандемии</a:t>
                      </a:r>
                    </a:p>
                  </a:txBody>
                  <a:tcPr marL="90000" marR="90000" marT="18000" marB="0" anchor="b" horzOverflow="overflow"/>
                </a:tc>
              </a:tr>
              <a:tr h="445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перечисления части прибыли муниципальных унитарных предприятий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1 253,0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498,7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-754,3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прибыли МУП</a:t>
                      </a:r>
                    </a:p>
                  </a:txBody>
                  <a:tcPr marL="90000" marR="90000" marT="46800" marB="0" anchor="b" horzOverflow="overflow"/>
                </a:tc>
              </a:tr>
              <a:tr h="247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использования имущества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3 555,0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1 999,8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-1 555,2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задолженности за населением по плате за </a:t>
                      </a:r>
                      <a:r>
                        <a:rPr kumimoji="0" lang="ru-RU" sz="9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найм</a:t>
                      </a: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жилья со сложившейся эпидемиологической ситуацией</a:t>
                      </a:r>
                    </a:p>
                  </a:txBody>
                  <a:tcPr marL="90000" marR="90000" marT="46800" marB="0" anchor="b" horzOverflow="overflow"/>
                </a:tc>
              </a:tr>
              <a:tr h="331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-124,5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Отставание в выполнении платы за выброс (сброс) загрязняющих веществ в атмосферный воздух и в водные объекты</a:t>
                      </a:r>
                    </a:p>
                  </a:txBody>
                  <a:tcPr marL="90000" marR="90000" marT="46800" marB="0" anchor="b" horzOverflow="overflow"/>
                </a:tc>
              </a:tr>
              <a:tr h="570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казенных учреждений и компенсаций затрат бюджета городского округа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6 589,0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6 124,3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-464,7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Недополучение</a:t>
                      </a: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доходов от оплаты родителями стоимости льготных месячных проездных билетов в общественном транспорте учащихся общеобразовательных школ в связи с дистанционным обучением в апреле-мае 2020 года</a:t>
                      </a:r>
                    </a:p>
                  </a:txBody>
                  <a:tcPr marL="90000" marR="90000" marT="18000" marB="0" anchor="b" horzOverflow="overflow"/>
                </a:tc>
              </a:tr>
              <a:tr h="20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квартир 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2 921,0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+921,0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146,1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Превышение количества проданных квартир</a:t>
                      </a:r>
                    </a:p>
                  </a:txBody>
                  <a:tcPr marL="90000" marR="90000" marT="18000" marB="0" anchor="b" horzOverflow="overflow"/>
                </a:tc>
              </a:tr>
              <a:tr h="345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и увеличения площади земельных участков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14 864,0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19 089,9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+4 225,9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128,4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и площади проданных участков с заявительным характером продажи земли; рост числа соглашений на увеличение площади земельных участков</a:t>
                      </a:r>
                    </a:p>
                  </a:txBody>
                  <a:tcPr marL="90000" marR="90000" marT="36000" marB="0" anchor="b" horzOverflow="overflow"/>
                </a:tc>
              </a:tr>
              <a:tr h="555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приватизации имущества и реализации иного имущества, находящегося в собственности городского округа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6 014,0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22 128,8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+16 114,8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Единовременная и опережающая оплата объектов по договорам в рассрочку, заключенным на условиях преимущественного права выкупа с субъектами малого и среднего предпринимательства в 2020 году и в предыдущие годы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463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607,6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4 426,6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+3 819,0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728,5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Внеплановые поступления неустойки за просрочку обязательств по муниципальным контрактам,  в возмещение ущерба при возникновении страхового случая и платежей в погашение задолженности прошлых лет по штрафам, налагаемым главными администраторами доходов федерального и регионального уровня бюджетов, при перевыполнении плана по штрафам, установленным Кодексом РФ об административных правонарушениях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387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1 235,4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+1 235,4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Поступление платы за размещение нестационарных торговых объектов и платы за установку рекламных конструкций на основании решений Ржевской городской Думы от 25.06.2013 № 265 и от 28.11.2008г № 244</a:t>
                      </a:r>
                    </a:p>
                  </a:txBody>
                  <a:tcPr marL="90000" marR="90000" marT="18000" marB="0" anchor="b" horzOverflow="overflow"/>
                </a:tc>
              </a:tr>
              <a:tr h="237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неналоговые доходы</a:t>
                      </a:r>
                    </a:p>
                  </a:txBody>
                  <a:tcPr marL="36000" marR="36000" marT="3600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85 505,6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106 431,9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+20 926,3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124,5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71414"/>
            <a:ext cx="7286676" cy="571504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неНалоговые</a:t>
            </a: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Доходы бюджета города </a:t>
            </a:r>
            <a:r>
              <a:rPr lang="ru-RU" sz="16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За 2020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28596" y="71414"/>
            <a:ext cx="6429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215206" y="78579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graphicFrame>
        <p:nvGraphicFramePr>
          <p:cNvPr id="6" name="Group 141"/>
          <p:cNvGraphicFramePr>
            <a:graphicFrameLocks noGrp="1"/>
          </p:cNvGraphicFramePr>
          <p:nvPr/>
        </p:nvGraphicFramePr>
        <p:xfrm>
          <a:off x="714348" y="1142984"/>
          <a:ext cx="7786742" cy="4999730"/>
        </p:xfrm>
        <a:graphic>
          <a:graphicData uri="http://schemas.openxmlformats.org/drawingml/2006/table">
            <a:tbl>
              <a:tblPr/>
              <a:tblGrid>
                <a:gridCol w="413381"/>
                <a:gridCol w="3587147"/>
                <a:gridCol w="1071570"/>
                <a:gridCol w="857256"/>
                <a:gridCol w="928694"/>
                <a:gridCol w="928694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по бюджету на 2020 год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 ред. от 30.12.2020)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в выполнении (+,-)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выпол-нения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</a:tr>
              <a:tr h="512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(МБТ)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— 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793 778,2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757 926,3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-35 851,9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34 826,9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34 826,9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306 524,1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279 255,1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-27 269,0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438 554,5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432 185,8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-6 368,7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13 872,7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11 658,5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-2 214,2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получателям средств бюджетов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1 771,9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2 051,1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+279,2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негосударственных организаций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1 628,2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+628,2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 от денежных пожертвований физических лиц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-337,6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на реализацию программ по поддержке местных инициатив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499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возврата бюджетными и автономными учреждениями остатков субсидий прошлых лет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+477,1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E17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3769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МБТ, имеющих целевое назначение, прошлых лет из бюджета городского округа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-295,8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-295,8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E17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174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безвозмездные поступления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795 550,1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760 158,7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-35 391,4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1604" y="142852"/>
            <a:ext cx="6215106" cy="5715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Безвозмездные поступления в бюджет города </a:t>
            </a:r>
            <a:r>
              <a:rPr lang="ru-RU" sz="16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2020 году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Номер слайда 5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7CDEAC2C-02D3-4DA2-AC89-4C236ABE5C7E}" type="slidenum">
              <a:rPr lang="ru-RU" sz="1400">
                <a:solidFill>
                  <a:srgbClr val="000000"/>
                </a:solidFill>
                <a:latin typeface="+mn-lt"/>
                <a:cs typeface="+mn-cs"/>
              </a:rPr>
              <a:pPr algn="r">
                <a:defRPr/>
              </a:pPr>
              <a:t>26</a:t>
            </a:fld>
            <a:endParaRPr lang="ru-RU" sz="1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3306" y="1931428"/>
            <a:ext cx="5015961" cy="3819161"/>
          </a:xfrm>
          <a:prstGeom prst="ellipse">
            <a:avLst/>
          </a:prstGeom>
          <a:gradFill>
            <a:gsLst>
              <a:gs pos="0">
                <a:srgbClr val="A48BC3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effectLst>
            <a:outerShdw blurRad="889000" sx="104000" sy="104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400000"/>
            </a:lightRig>
          </a:scene3d>
          <a:sp3d>
            <a:bevelT w="114300" h="63500"/>
            <a:bevelB h="12065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47256</a:t>
            </a:r>
          </a:p>
          <a:p>
            <a:pPr algn="ctr" defTabSz="90804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Овал 5"/>
          <p:cNvGrpSpPr>
            <a:grpSpLocks/>
          </p:cNvGrpSpPr>
          <p:nvPr/>
        </p:nvGrpSpPr>
        <p:grpSpPr bwMode="auto">
          <a:xfrm>
            <a:off x="1187450" y="2205038"/>
            <a:ext cx="4032250" cy="3311525"/>
            <a:chOff x="887" y="1275"/>
            <a:chExt cx="2991" cy="1974"/>
          </a:xfrm>
          <a:effectLst>
            <a:outerShdw blurRad="203200" sx="111000" sy="111000" algn="ctr" rotWithShape="0">
              <a:prstClr val="black">
                <a:alpha val="40000"/>
              </a:prstClr>
            </a:outerShdw>
          </a:effectLst>
        </p:grpSpPr>
        <p:pic>
          <p:nvPicPr>
            <p:cNvPr id="2127919" name="Овал 5"/>
            <p:cNvPicPr>
              <a:picLocks noChangeArrowheads="1"/>
            </p:cNvPicPr>
            <p:nvPr/>
          </p:nvPicPr>
          <p:blipFill>
            <a:blip r:embed="rId3">
              <a:grayscl/>
              <a:lum bright="-16000"/>
            </a:blip>
            <a:srcRect/>
            <a:stretch>
              <a:fillRect/>
            </a:stretch>
          </p:blipFill>
          <p:spPr bwMode="auto">
            <a:xfrm>
              <a:off x="887" y="1275"/>
              <a:ext cx="2991" cy="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contourClr>
                <a:schemeClr val="bg1">
                  <a:lumMod val="65000"/>
                </a:schemeClr>
              </a:contourClr>
            </a:sp3d>
          </p:spPr>
        </p:pic>
        <p:sp>
          <p:nvSpPr>
            <p:cNvPr id="2127920" name="Text Box 11"/>
            <p:cNvSpPr txBox="1">
              <a:spLocks noChangeArrowheads="1"/>
            </p:cNvSpPr>
            <p:nvPr/>
          </p:nvSpPr>
          <p:spPr bwMode="auto">
            <a:xfrm>
              <a:off x="1352" y="1577"/>
              <a:ext cx="2065" cy="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contourClr>
                <a:schemeClr val="bg1">
                  <a:lumMod val="65000"/>
                </a:schemeClr>
              </a:contourClr>
            </a:sp3d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Овал 6"/>
          <p:cNvGrpSpPr>
            <a:grpSpLocks/>
          </p:cNvGrpSpPr>
          <p:nvPr/>
        </p:nvGrpSpPr>
        <p:grpSpPr bwMode="auto">
          <a:xfrm>
            <a:off x="2285984" y="2714620"/>
            <a:ext cx="2889266" cy="2214578"/>
            <a:chOff x="1709" y="1386"/>
            <a:chExt cx="2150" cy="1678"/>
          </a:xfrm>
          <a:effectLst>
            <a:outerShdw blurRad="203200" sx="107000" sy="107000" algn="ctr" rotWithShape="0">
              <a:prstClr val="black">
                <a:alpha val="40000"/>
              </a:prstClr>
            </a:outerShdw>
          </a:effectLst>
        </p:grpSpPr>
        <p:pic>
          <p:nvPicPr>
            <p:cNvPr id="2127917" name="Овал 6"/>
            <p:cNvPicPr>
              <a:picLocks noChangeArrowheads="1"/>
            </p:cNvPicPr>
            <p:nvPr/>
          </p:nvPicPr>
          <p:blipFill>
            <a:blip r:embed="rId4">
              <a:lum bright="2000" contrast="-8000"/>
            </a:blip>
            <a:srcRect/>
            <a:stretch>
              <a:fillRect/>
            </a:stretch>
          </p:blipFill>
          <p:spPr bwMode="auto">
            <a:xfrm>
              <a:off x="1709" y="1386"/>
              <a:ext cx="2150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2550"/>
            </a:sp3d>
          </p:spPr>
        </p:pic>
        <p:sp>
          <p:nvSpPr>
            <p:cNvPr id="2127918" name="Text Box 12"/>
            <p:cNvSpPr txBox="1">
              <a:spLocks noChangeArrowheads="1"/>
            </p:cNvSpPr>
            <p:nvPr/>
          </p:nvSpPr>
          <p:spPr bwMode="auto">
            <a:xfrm>
              <a:off x="2051" y="1646"/>
              <a:ext cx="1469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762" y="1233254"/>
            <a:ext cx="1440161" cy="523220"/>
          </a:xfrm>
          <a:prstGeom prst="rect">
            <a:avLst/>
          </a:prstGeom>
          <a:gradFill>
            <a:gsLst>
              <a:gs pos="0">
                <a:srgbClr val="A48BC3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effectLst>
            <a:outerShdw blurRad="165100" sx="110000" sy="110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ДОХОДЫ</a:t>
            </a:r>
          </a:p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ВСЕГО</a:t>
            </a:r>
          </a:p>
        </p:txBody>
      </p:sp>
      <p:cxnSp>
        <p:nvCxnSpPr>
          <p:cNvPr id="2127884" name="Прямая со стрелкой 17"/>
          <p:cNvCxnSpPr>
            <a:cxnSpLocks noChangeShapeType="1"/>
          </p:cNvCxnSpPr>
          <p:nvPr/>
        </p:nvCxnSpPr>
        <p:spPr bwMode="auto">
          <a:xfrm flipH="1" flipV="1">
            <a:off x="3635375" y="4076700"/>
            <a:ext cx="685800" cy="1657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9547" name="Text Box 25"/>
          <p:cNvSpPr txBox="1">
            <a:spLocks noChangeArrowheads="1"/>
          </p:cNvSpPr>
          <p:nvPr/>
        </p:nvSpPr>
        <p:spPr bwMode="auto">
          <a:xfrm>
            <a:off x="1928794" y="1142984"/>
            <a:ext cx="1853554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65100" sx="110000" sy="110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Безвозмездные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поступления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cxnSp>
        <p:nvCxnSpPr>
          <p:cNvPr id="2127886" name="Прямая со стрелкой 25"/>
          <p:cNvCxnSpPr>
            <a:cxnSpLocks noChangeShapeType="1"/>
          </p:cNvCxnSpPr>
          <p:nvPr/>
        </p:nvCxnSpPr>
        <p:spPr bwMode="auto">
          <a:xfrm rot="5400000">
            <a:off x="1493030" y="2364568"/>
            <a:ext cx="1728785" cy="42862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" name="Скругленный прямоугольник 4"/>
          <p:cNvSpPr/>
          <p:nvPr/>
        </p:nvSpPr>
        <p:spPr>
          <a:xfrm>
            <a:off x="3924300" y="2781300"/>
            <a:ext cx="1866900" cy="127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99060" rIns="99060" bIns="99060"/>
          <a:lstStyle/>
          <a:p>
            <a:pPr defTabSz="1155700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srgbClr val="FFFFFF"/>
              </a:solidFill>
            </a:endParaRPr>
          </a:p>
          <a:p>
            <a:pPr marL="228600" lvl="1" indent="-228600" defTabSz="11557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ru-RU" sz="2000">
              <a:solidFill>
                <a:srgbClr val="FFFFFF"/>
              </a:solidFill>
            </a:endParaRPr>
          </a:p>
          <a:p>
            <a:pPr marL="228600" lvl="1" indent="-228600" defTabSz="11557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2127888" name="TextBox 556037"/>
          <p:cNvSpPr txBox="1">
            <a:spLocks noChangeArrowheads="1"/>
          </p:cNvSpPr>
          <p:nvPr/>
        </p:nvSpPr>
        <p:spPr bwMode="auto">
          <a:xfrm>
            <a:off x="1142976" y="3429000"/>
            <a:ext cx="1484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760 158,7</a:t>
            </a:r>
            <a:endParaRPr 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(57,6</a:t>
            </a:r>
            <a:r>
              <a:rPr lang="ru-RU" sz="1400" b="1" dirty="0" smtClean="0">
                <a:solidFill>
                  <a:schemeClr val="bg1"/>
                </a:solidFill>
              </a:rPr>
              <a:t>%)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27889" name="TextBox 556038"/>
          <p:cNvSpPr txBox="1">
            <a:spLocks noChangeArrowheads="1"/>
          </p:cNvSpPr>
          <p:nvPr/>
        </p:nvSpPr>
        <p:spPr bwMode="auto">
          <a:xfrm>
            <a:off x="114300" y="3716338"/>
            <a:ext cx="1253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Georgia" pitchFamily="18" charset="0"/>
              </a:rPr>
              <a:t>1 </a:t>
            </a: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320 337,2 </a:t>
            </a:r>
            <a:endParaRPr 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Georgia" pitchFamily="18" charset="0"/>
              </a:rPr>
              <a:t>(100</a:t>
            </a:r>
            <a:r>
              <a:rPr lang="ru-RU" sz="1400" b="1" dirty="0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2127890" name="TextBox 556041"/>
          <p:cNvSpPr txBox="1">
            <a:spLocks noChangeArrowheads="1"/>
          </p:cNvSpPr>
          <p:nvPr/>
        </p:nvSpPr>
        <p:spPr bwMode="auto">
          <a:xfrm>
            <a:off x="3059113" y="3500438"/>
            <a:ext cx="1439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560 178,5 </a:t>
            </a:r>
            <a:endParaRPr 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(42,4</a:t>
            </a:r>
            <a:r>
              <a:rPr lang="ru-RU" sz="1400" b="1" dirty="0" smtClean="0">
                <a:solidFill>
                  <a:schemeClr val="bg1"/>
                </a:solidFill>
              </a:rPr>
              <a:t>%)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8" name="Штриховая стрелка вправо 30"/>
          <p:cNvGrpSpPr>
            <a:grpSpLocks/>
          </p:cNvGrpSpPr>
          <p:nvPr/>
        </p:nvGrpSpPr>
        <p:grpSpPr bwMode="auto">
          <a:xfrm>
            <a:off x="3857620" y="1000108"/>
            <a:ext cx="2078046" cy="1236651"/>
            <a:chOff x="3663" y="795"/>
            <a:chExt cx="553" cy="230"/>
          </a:xfrm>
        </p:grpSpPr>
        <p:pic>
          <p:nvPicPr>
            <p:cNvPr id="2127911" name="Штриховая стрелка вправо 30"/>
            <p:cNvPicPr>
              <a:picLocks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3663" y="795"/>
              <a:ext cx="5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65100" dist="50800" dir="5400000" sx="110000" sy="110000" algn="ctr" rotWithShape="0">
                <a:schemeClr val="bg1">
                  <a:lumMod val="75000"/>
                </a:schemeClr>
              </a:outerShdw>
            </a:effectLst>
          </p:spPr>
        </p:pic>
        <p:sp>
          <p:nvSpPr>
            <p:cNvPr id="2118699" name="Text Box 29"/>
            <p:cNvSpPr txBox="1">
              <a:spLocks noChangeArrowheads="1"/>
            </p:cNvSpPr>
            <p:nvPr/>
          </p:nvSpPr>
          <p:spPr bwMode="auto">
            <a:xfrm>
              <a:off x="3682" y="835"/>
              <a:ext cx="425" cy="10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blurRad="165100" sx="110000" sy="110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в том числе от других </a:t>
              </a:r>
              <a:r>
                <a:rPr lang="ru-RU" sz="11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бюджетов</a:t>
              </a:r>
            </a:p>
            <a:p>
              <a:pPr algn="ctr">
                <a:defRPr/>
              </a:pPr>
              <a:r>
                <a:rPr lang="ru-RU" sz="11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757 926,3:</a:t>
              </a:r>
              <a:endParaRPr lang="ru-RU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cxnSp>
        <p:nvCxnSpPr>
          <p:cNvPr id="2127892" name="Прямая со стрелкой 25"/>
          <p:cNvCxnSpPr>
            <a:cxnSpLocks noChangeShapeType="1"/>
          </p:cNvCxnSpPr>
          <p:nvPr/>
        </p:nvCxnSpPr>
        <p:spPr bwMode="auto">
          <a:xfrm flipH="1">
            <a:off x="755650" y="1828800"/>
            <a:ext cx="349250" cy="18891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0" name="Овал 556036"/>
          <p:cNvGrpSpPr>
            <a:grpSpLocks/>
          </p:cNvGrpSpPr>
          <p:nvPr/>
        </p:nvGrpSpPr>
        <p:grpSpPr bwMode="auto">
          <a:xfrm>
            <a:off x="5786446" y="1142984"/>
            <a:ext cx="2571769" cy="936625"/>
            <a:chOff x="4320" y="2707"/>
            <a:chExt cx="1106" cy="584"/>
          </a:xfrm>
          <a:effectLst>
            <a:outerShdw blurRad="571500" dist="38100" dir="10800000" sx="110000" sy="110000" algn="r" rotWithShape="0">
              <a:schemeClr val="bg1">
                <a:lumMod val="50000"/>
                <a:alpha val="40000"/>
              </a:schemeClr>
            </a:outerShdw>
          </a:effectLst>
        </p:grpSpPr>
        <p:pic>
          <p:nvPicPr>
            <p:cNvPr id="2127909" name="Овал 556036"/>
            <p:cNvPicPr>
              <a:picLocks noChangeArrowheads="1"/>
            </p:cNvPicPr>
            <p:nvPr/>
          </p:nvPicPr>
          <p:blipFill>
            <a:blip r:embed="rId6">
              <a:grayscl/>
              <a:lum bright="22000" contrast="46000"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9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i="1" dirty="0">
                  <a:solidFill>
                    <a:srgbClr val="FFFFFF"/>
                  </a:solidFill>
                  <a:latin typeface="Georgia" pitchFamily="18" charset="0"/>
                </a:rPr>
                <a:t>Дотации</a:t>
              </a:r>
              <a:r>
                <a:rPr lang="ru-RU" sz="13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sz="1050" i="1" dirty="0">
                  <a:solidFill>
                    <a:srgbClr val="FFFFFF"/>
                  </a:solidFill>
                  <a:latin typeface="Georgia" pitchFamily="18" charset="0"/>
                </a:rPr>
                <a:t>на сбалансированность бюджета</a:t>
              </a:r>
            </a:p>
            <a:p>
              <a:pPr algn="ctr">
                <a:defRPr/>
              </a:pPr>
              <a:r>
                <a:rPr lang="ru-RU" sz="1300" b="1" i="1" dirty="0" smtClean="0">
                  <a:solidFill>
                    <a:srgbClr val="FFFFFF"/>
                  </a:solidFill>
                  <a:latin typeface="Georgia" pitchFamily="18" charset="0"/>
                </a:rPr>
                <a:t>34 826,9</a:t>
              </a:r>
              <a:endParaRPr lang="ru-RU" sz="1300" b="1" i="1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grpSp>
        <p:nvGrpSpPr>
          <p:cNvPr id="11" name="Овал 556036"/>
          <p:cNvGrpSpPr>
            <a:grpSpLocks/>
          </p:cNvGrpSpPr>
          <p:nvPr/>
        </p:nvGrpSpPr>
        <p:grpSpPr bwMode="auto">
          <a:xfrm>
            <a:off x="5286380" y="2143116"/>
            <a:ext cx="3714775" cy="1227135"/>
            <a:chOff x="4320" y="2707"/>
            <a:chExt cx="1106" cy="584"/>
          </a:xfrm>
          <a:effectLst>
            <a:outerShdw blurRad="571500" dist="38100" dir="10800000" sx="110000" sy="110000" algn="r" rotWithShape="0">
              <a:schemeClr val="bg1">
                <a:lumMod val="50000"/>
                <a:alpha val="40000"/>
              </a:schemeClr>
            </a:outerShdw>
          </a:effectLst>
        </p:grpSpPr>
        <p:pic>
          <p:nvPicPr>
            <p:cNvPr id="2127907" name="Овал 556036"/>
            <p:cNvPicPr>
              <a:picLocks noChangeArrowheads="1"/>
            </p:cNvPicPr>
            <p:nvPr/>
          </p:nvPicPr>
          <p:blipFill>
            <a:blip r:embed="rId6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5"/>
            <p:cNvSpPr txBox="1">
              <a:spLocks noChangeArrowheads="1"/>
            </p:cNvSpPr>
            <p:nvPr/>
          </p:nvSpPr>
          <p:spPr bwMode="auto">
            <a:xfrm>
              <a:off x="4464" y="2792"/>
              <a:ext cx="83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i="1" dirty="0">
                  <a:solidFill>
                    <a:srgbClr val="FFFFFF"/>
                  </a:solidFill>
                  <a:latin typeface="Georgia" pitchFamily="18" charset="0"/>
                </a:rPr>
                <a:t>Субсидии </a:t>
              </a:r>
            </a:p>
            <a:p>
              <a:pPr algn="ctr">
                <a:defRPr/>
              </a:pPr>
              <a:r>
                <a:rPr lang="ru-RU" sz="1100" i="1" dirty="0">
                  <a:solidFill>
                    <a:srgbClr val="FFFFFF"/>
                  </a:solidFill>
                  <a:latin typeface="Georgia" pitchFamily="18" charset="0"/>
                </a:rPr>
                <a:t>на </a:t>
              </a:r>
              <a:r>
                <a:rPr lang="ru-RU" sz="1100" i="1" dirty="0" err="1">
                  <a:solidFill>
                    <a:srgbClr val="FFFFFF"/>
                  </a:solidFill>
                  <a:latin typeface="Georgia" pitchFamily="18" charset="0"/>
                </a:rPr>
                <a:t>софинансирование</a:t>
              </a:r>
              <a:r>
                <a:rPr lang="ru-RU" sz="1100" i="1" dirty="0">
                  <a:solidFill>
                    <a:srgbClr val="FFFFFF"/>
                  </a:solidFill>
                  <a:latin typeface="Georgia" pitchFamily="18" charset="0"/>
                </a:rPr>
                <a:t> расходных обязательств по вопросам местного значения</a:t>
              </a:r>
            </a:p>
            <a:p>
              <a:pPr algn="ctr">
                <a:defRPr/>
              </a:pPr>
              <a:r>
                <a:rPr lang="ru-RU" sz="1300" b="1" i="1" dirty="0" smtClean="0">
                  <a:solidFill>
                    <a:srgbClr val="FFFFFF"/>
                  </a:solidFill>
                  <a:latin typeface="Georgia" pitchFamily="18" charset="0"/>
                </a:rPr>
                <a:t>279 255,1</a:t>
              </a:r>
              <a:endParaRPr lang="ru-RU" sz="1300" b="1" i="1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grpSp>
        <p:nvGrpSpPr>
          <p:cNvPr id="12" name="Овал 556036"/>
          <p:cNvGrpSpPr>
            <a:grpSpLocks/>
          </p:cNvGrpSpPr>
          <p:nvPr/>
        </p:nvGrpSpPr>
        <p:grpSpPr bwMode="auto">
          <a:xfrm>
            <a:off x="5143504" y="3357562"/>
            <a:ext cx="4000496" cy="1504957"/>
            <a:chOff x="4320" y="2707"/>
            <a:chExt cx="1106" cy="584"/>
          </a:xfrm>
          <a:effectLst>
            <a:outerShdw blurRad="571500" dist="38100" dir="10800000" sx="110000" sy="110000" algn="r" rotWithShape="0">
              <a:schemeClr val="bg1">
                <a:lumMod val="65000"/>
                <a:alpha val="40000"/>
              </a:schemeClr>
            </a:outerShdw>
          </a:effectLst>
        </p:grpSpPr>
        <p:pic>
          <p:nvPicPr>
            <p:cNvPr id="2127905" name="Овал 556036"/>
            <p:cNvPicPr>
              <a:picLocks noChangeArrowheads="1"/>
            </p:cNvPicPr>
            <p:nvPr/>
          </p:nvPicPr>
          <p:blipFill>
            <a:blip r:embed="rId6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3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i="1" dirty="0">
                  <a:solidFill>
                    <a:srgbClr val="FFFFFF"/>
                  </a:solidFill>
                  <a:latin typeface="Georgia" pitchFamily="18" charset="0"/>
                </a:rPr>
                <a:t>Субвенции </a:t>
              </a:r>
            </a:p>
            <a:p>
              <a:pPr algn="ctr">
                <a:defRPr/>
              </a:pPr>
              <a:r>
                <a:rPr lang="ru-RU" sz="1100" i="1" dirty="0">
                  <a:solidFill>
                    <a:srgbClr val="FFFFFF"/>
                  </a:solidFill>
                  <a:latin typeface="Georgia" pitchFamily="18" charset="0"/>
                </a:rPr>
                <a:t>для выполнения </a:t>
              </a:r>
              <a:r>
                <a:rPr lang="ru-RU" sz="1100" i="1" dirty="0" err="1">
                  <a:solidFill>
                    <a:srgbClr val="FFFFFF"/>
                  </a:solidFill>
                  <a:latin typeface="Georgia" pitchFamily="18" charset="0"/>
                </a:rPr>
                <a:t>госполномочий</a:t>
              </a:r>
              <a:r>
                <a:rPr lang="ru-RU" sz="1100" i="1" dirty="0">
                  <a:solidFill>
                    <a:srgbClr val="FFFFFF"/>
                  </a:solidFill>
                  <a:latin typeface="Georgia" pitchFamily="18" charset="0"/>
                </a:rPr>
                <a:t> РФ и субъектов РФ, переданных для осуществления органу местного </a:t>
              </a:r>
              <a:r>
                <a:rPr lang="ru-RU" sz="1100" i="1" dirty="0" smtClean="0">
                  <a:solidFill>
                    <a:srgbClr val="FFFFFF"/>
                  </a:solidFill>
                  <a:latin typeface="Georgia" pitchFamily="18" charset="0"/>
                </a:rPr>
                <a:t>самоуправления,</a:t>
              </a:r>
              <a:endParaRPr lang="ru-RU" sz="1100" i="1" dirty="0">
                <a:solidFill>
                  <a:srgbClr val="FFFFFF"/>
                </a:solidFill>
                <a:latin typeface="Georgia" pitchFamily="18" charset="0"/>
              </a:endParaRPr>
            </a:p>
            <a:p>
              <a:pPr algn="ctr">
                <a:defRPr/>
              </a:pPr>
              <a:r>
                <a:rPr lang="ru-RU" sz="1300" b="1" i="1" dirty="0" smtClean="0">
                  <a:solidFill>
                    <a:srgbClr val="FFFFFF"/>
                  </a:solidFill>
                  <a:latin typeface="Georgia" pitchFamily="18" charset="0"/>
                </a:rPr>
                <a:t>432 185,8</a:t>
              </a:r>
              <a:endParaRPr lang="ru-RU" sz="1300" b="1" i="1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grpSp>
        <p:nvGrpSpPr>
          <p:cNvPr id="13" name="Овал 556036"/>
          <p:cNvGrpSpPr>
            <a:grpSpLocks/>
          </p:cNvGrpSpPr>
          <p:nvPr/>
        </p:nvGrpSpPr>
        <p:grpSpPr bwMode="auto">
          <a:xfrm>
            <a:off x="5572132" y="4786322"/>
            <a:ext cx="3286148" cy="1643074"/>
            <a:chOff x="4320" y="2707"/>
            <a:chExt cx="1106" cy="615"/>
          </a:xfrm>
          <a:effectLst>
            <a:outerShdw blurRad="571500" dist="38100" dir="10800000" sx="110000" sy="110000" algn="r" rotWithShape="0">
              <a:schemeClr val="bg1">
                <a:lumMod val="50000"/>
                <a:alpha val="40000"/>
              </a:schemeClr>
            </a:outerShdw>
          </a:effectLst>
        </p:grpSpPr>
        <p:pic>
          <p:nvPicPr>
            <p:cNvPr id="2127903" name="Овал 556036"/>
            <p:cNvPicPr>
              <a:picLocks noChangeArrowheads="1"/>
            </p:cNvPicPr>
            <p:nvPr/>
          </p:nvPicPr>
          <p:blipFill>
            <a:blip r:embed="rId6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39" name="Text Box 45"/>
            <p:cNvSpPr txBox="1">
              <a:spLocks noChangeArrowheads="1"/>
            </p:cNvSpPr>
            <p:nvPr/>
          </p:nvSpPr>
          <p:spPr bwMode="auto">
            <a:xfrm>
              <a:off x="4391" y="2805"/>
              <a:ext cx="941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Иные </a:t>
              </a:r>
              <a:endParaRPr lang="ru-RU" sz="1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  <a:p>
              <a:pPr algn="ctr">
                <a:defRPr/>
              </a:pPr>
              <a:r>
                <a:rPr lang="ru-RU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межбюджетные </a:t>
              </a:r>
              <a:r>
                <a:rPr lang="ru-RU" sz="1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трансферты </a:t>
              </a:r>
            </a:p>
            <a:p>
              <a:pPr algn="ctr">
                <a:defRPr/>
              </a:pPr>
              <a:r>
                <a:rPr lang="ru-RU" sz="10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в соответствии с законами субъектов РФ и иными нормативно-правовыми актами органов </a:t>
              </a:r>
              <a:r>
                <a:rPr lang="ru-RU" sz="1000" i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госвласти</a:t>
              </a:r>
              <a:r>
                <a:rPr lang="ru-RU" sz="10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 субъектов РФ</a:t>
              </a:r>
            </a:p>
            <a:p>
              <a:pPr algn="ctr">
                <a:defRPr/>
              </a:pPr>
              <a:r>
                <a:rPr lang="ru-RU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11 658,5</a:t>
              </a:r>
              <a:endParaRPr lang="ru-RU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9549" name="Text Box 21"/>
          <p:cNvSpPr txBox="1">
            <a:spLocks noChangeArrowheads="1"/>
          </p:cNvSpPr>
          <p:nvPr/>
        </p:nvSpPr>
        <p:spPr bwMode="auto">
          <a:xfrm>
            <a:off x="3500430" y="5715016"/>
            <a:ext cx="1533592" cy="738664"/>
          </a:xfrm>
          <a:prstGeom prst="rect">
            <a:avLst/>
          </a:prstGeom>
          <a:solidFill>
            <a:srgbClr val="B64340"/>
          </a:solidFill>
          <a:ln w="9525">
            <a:noFill/>
            <a:miter lim="800000"/>
            <a:headEnd/>
            <a:tailEnd/>
          </a:ln>
          <a:effectLst>
            <a:outerShdw blurRad="723900" sx="110000" sy="110000" algn="ctr" rotWithShape="0">
              <a:schemeClr val="bg1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Налоговые и неналоговые 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доходы</a:t>
            </a: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643834" y="714356"/>
            <a:ext cx="11737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pic>
        <p:nvPicPr>
          <p:cNvPr id="46" name="Picture 10" descr="rzhev-gerb-sovr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428596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Заголовок 1"/>
          <p:cNvSpPr txBox="1">
            <a:spLocks/>
          </p:cNvSpPr>
          <p:nvPr/>
        </p:nvSpPr>
        <p:spPr>
          <a:xfrm>
            <a:off x="1357290" y="142852"/>
            <a:ext cx="7715304" cy="500066"/>
          </a:xfrm>
          <a:prstGeom prst="rect">
            <a:avLst/>
          </a:prstGeo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397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доходов бюджета города Ржева за 2020 год</a:t>
            </a:r>
            <a:endParaRPr kumimoji="0" lang="ru-RU" sz="22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78579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28596" y="5786454"/>
            <a:ext cx="8501122" cy="62324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Основу поступлений налоговых и неналоговых доходов бюджета (92,8%) составили: </a:t>
            </a:r>
          </a:p>
          <a:p>
            <a:pPr algn="ctr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 – 60,7%, земельный налог – 11,6%, доходы от использования имущества – 9%, доходы от продажи материальных и нематериальных активов – 7,9%, единый налог на вмененный доход для отдельных видов деятельности – 3,6%</a:t>
            </a:r>
            <a:endParaRPr lang="ru-RU" sz="11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728" y="214290"/>
            <a:ext cx="6858048" cy="5715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структура налоговых и неналоговых доходов бюджета города </a:t>
            </a:r>
            <a:r>
              <a:rPr lang="ru-RU" sz="18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за 2020 год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9" name="Объект 3"/>
          <p:cNvGraphicFramePr/>
          <p:nvPr/>
        </p:nvGraphicFramePr>
        <p:xfrm>
          <a:off x="285720" y="928670"/>
          <a:ext cx="850112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357158" y="1071546"/>
          <a:ext cx="871543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oup 114"/>
          <p:cNvGraphicFramePr>
            <a:graphicFrameLocks noGrp="1"/>
          </p:cNvGraphicFramePr>
          <p:nvPr/>
        </p:nvGraphicFramePr>
        <p:xfrm>
          <a:off x="285720" y="5357826"/>
          <a:ext cx="4357715" cy="1290252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71570"/>
                <a:gridCol w="1071570"/>
                <a:gridCol w="1071570"/>
                <a:gridCol w="1143005"/>
              </a:tblGrid>
              <a:tr h="28575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НАЛОГОВЫЕ И НЕНАЛОГОВЫЕ ДОХОДЫ (тыс.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руб.)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496 580,8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466 657,1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498 929,0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560 178,5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+119 585,1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-29 923,7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+32 271,9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+61 249,5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214290"/>
            <a:ext cx="6858048" cy="5715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динамика налоговых и неналоговых доходов бюджета города </a:t>
            </a:r>
            <a:r>
              <a:rPr lang="ru-RU" sz="18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за 2017-2020 годы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00034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214282" y="1142984"/>
          <a:ext cx="878687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556042"/>
          <p:cNvSpPr txBox="1">
            <a:spLocks noChangeArrowheads="1"/>
          </p:cNvSpPr>
          <p:nvPr/>
        </p:nvSpPr>
        <p:spPr bwMode="auto">
          <a:xfrm>
            <a:off x="7572396" y="78579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85852" y="214290"/>
            <a:ext cx="6715172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динамика безвозмездных поступлений из федерального и областного бюджетов за 2017-2020 годы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2000264" cy="200026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Бюджет —</a:t>
            </a:r>
            <a:r>
              <a:rPr lang="ru-RU" b="1" dirty="0" smtClean="0">
                <a:latin typeface="Century Schoolbook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форма образования и расходования денежных средств,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предназначенных для финансового обеспечения задач и функций государства и местного самоуправления</a:t>
            </a:r>
          </a:p>
        </p:txBody>
      </p:sp>
      <p:pic>
        <p:nvPicPr>
          <p:cNvPr id="6" name="Picture 12" descr="0_6c8d4_f62fbe60_XL"/>
          <p:cNvPicPr>
            <a:picLocks noChangeAspect="1" noChangeArrowheads="1"/>
          </p:cNvPicPr>
          <p:nvPr/>
        </p:nvPicPr>
        <p:blipFill>
          <a:blip r:embed="rId2">
            <a:lum bright="6000" contrast="36000"/>
          </a:blip>
          <a:srcRect/>
          <a:stretch>
            <a:fillRect/>
          </a:stretch>
        </p:blipFill>
        <p:spPr bwMode="auto">
          <a:xfrm>
            <a:off x="2071670" y="2643182"/>
            <a:ext cx="62865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2357422" y="2928934"/>
            <a:ext cx="1298574" cy="101507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Российской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Федерации </a:t>
            </a:r>
            <a:r>
              <a:rPr lang="ru-RU" sz="1200" b="1" i="1" dirty="0">
                <a:solidFill>
                  <a:srgbClr val="C00000"/>
                </a:solidFill>
                <a:latin typeface="+mj-lt"/>
              </a:rPr>
              <a:t>(федеральный бюджет)</a:t>
            </a: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714744" y="3786190"/>
            <a:ext cx="1439861" cy="119974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Бюджеты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субъектов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Российской Федерации </a:t>
            </a:r>
            <a:r>
              <a:rPr lang="ru-RU" sz="1200" b="1" i="1" dirty="0">
                <a:solidFill>
                  <a:srgbClr val="C00000"/>
                </a:solidFill>
                <a:latin typeface="+mj-lt"/>
              </a:rPr>
              <a:t>(региональные бюджеты)</a:t>
            </a: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5500694" y="3857628"/>
            <a:ext cx="1357322" cy="101507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02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Бюджеты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муниципальных образований </a:t>
            </a:r>
          </a:p>
          <a:p>
            <a:pPr algn="ctr">
              <a:defRPr/>
            </a:pP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(местные бюджеты)</a:t>
            </a: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6786578" y="2928934"/>
            <a:ext cx="1357321" cy="8304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Бюджеты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государственных внебюджетных фондов</a:t>
            </a:r>
            <a:endParaRPr lang="ru-RU" sz="12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H="1">
            <a:off x="3286116" y="2357430"/>
            <a:ext cx="642942" cy="571504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H="1">
            <a:off x="4429124" y="2428868"/>
            <a:ext cx="357190" cy="1285884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5715008" y="2428868"/>
            <a:ext cx="500066" cy="1357322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6786578" y="2357430"/>
            <a:ext cx="642942" cy="500066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643042" y="142852"/>
            <a:ext cx="6000792" cy="71438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Подзаголовок 3"/>
          <p:cNvSpPr txBox="1">
            <a:spLocks/>
          </p:cNvSpPr>
          <p:nvPr/>
        </p:nvSpPr>
        <p:spPr>
          <a:xfrm>
            <a:off x="2714612" y="1000108"/>
            <a:ext cx="5786478" cy="1571636"/>
          </a:xfrm>
          <a:prstGeom prst="rect">
            <a:avLst/>
          </a:prstGeom>
        </p:spPr>
        <p:txBody>
          <a:bodyPr vert="horz" lIns="0" rIns="18288">
            <a:normAutofit fontScale="550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Бюджетная система Российской Федерации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: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85E6154-6C4F-497D-A83C-91689CB14648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30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pic>
        <p:nvPicPr>
          <p:cNvPr id="2226182" name="Picture 25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28596" y="142852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500166" y="142852"/>
            <a:ext cx="6715172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субСИДии</a:t>
            </a: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из федерального и областного бюджетов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за 2020 год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0" y="2571744"/>
          <a:ext cx="914400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142844" y="1571612"/>
          <a:ext cx="2928958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6" name="Выноска со стрелкой вниз 35"/>
          <p:cNvSpPr/>
          <p:nvPr/>
        </p:nvSpPr>
        <p:spPr>
          <a:xfrm>
            <a:off x="3357554" y="2357430"/>
            <a:ext cx="2428892" cy="642942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Прочие субсидии: </a:t>
            </a:r>
            <a:endParaRPr lang="ru-RU" sz="10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1214414" y="714356"/>
          <a:ext cx="278608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32" name="Схема 31"/>
          <p:cNvGraphicFramePr/>
          <p:nvPr/>
        </p:nvGraphicFramePr>
        <p:xfrm>
          <a:off x="3357554" y="1357298"/>
          <a:ext cx="292895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33" name="Схема 32"/>
          <p:cNvGraphicFramePr/>
          <p:nvPr/>
        </p:nvGraphicFramePr>
        <p:xfrm>
          <a:off x="5857884" y="714356"/>
          <a:ext cx="278608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34" name="Схема 33"/>
          <p:cNvGraphicFramePr/>
          <p:nvPr/>
        </p:nvGraphicFramePr>
        <p:xfrm>
          <a:off x="6143636" y="1643050"/>
          <a:ext cx="278608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854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143116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500034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28728" y="214290"/>
            <a:ext cx="6715172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субвенции из федерального и областного бюджетов в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за 2020 год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pic>
        <p:nvPicPr>
          <p:cNvPr id="1027" name="Picture 3" descr="C:\Users\s.galagan\Documents\My Pictures\16388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3116"/>
            <a:ext cx="1928826" cy="117939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643306" y="857232"/>
            <a:ext cx="2000264" cy="142876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Компенсация части платы, взимаемой с родителей за присмотр и уход за детьми, посещающими организации дошкольного образования: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9 112,1 тыс.руб.</a:t>
            </a:r>
            <a:r>
              <a:rPr lang="ru-RU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(60,6% при 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плане 15 030,5 тыс.руб.)</a:t>
            </a:r>
            <a:endParaRPr lang="ru-RU" sz="1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.galagan\Pictures\fbn06012017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071678"/>
            <a:ext cx="1643074" cy="124873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2" name="Скругленная прямоугольная выноска 11"/>
          <p:cNvSpPr/>
          <p:nvPr/>
        </p:nvSpPr>
        <p:spPr>
          <a:xfrm rot="21193349">
            <a:off x="231210" y="1278219"/>
            <a:ext cx="1440403" cy="1010003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регистрация актов гражданского состояния: </a:t>
            </a:r>
          </a:p>
          <a:p>
            <a:pPr lvl="0" algn="ctr"/>
            <a:r>
              <a:rPr lang="ru-RU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3 290,1 тыс. руб. 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(100%)</a:t>
            </a:r>
            <a:endParaRPr lang="ru-RU" sz="10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C:\Users\s.galagan\Documents\My Pictures\22-8.jpg"/>
          <p:cNvPicPr>
            <a:picLocks noChangeAspect="1" noChangeArrowheads="1"/>
          </p:cNvPicPr>
          <p:nvPr/>
        </p:nvPicPr>
        <p:blipFill>
          <a:blip r:embed="rId6" cstate="print">
            <a:lum bright="28000"/>
          </a:blip>
          <a:srcRect/>
          <a:stretch>
            <a:fillRect/>
          </a:stretch>
        </p:blipFill>
        <p:spPr bwMode="auto">
          <a:xfrm>
            <a:off x="7358082" y="2143117"/>
            <a:ext cx="1608909" cy="114300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5" name="Скругленная прямоугольная выноска 14"/>
          <p:cNvSpPr/>
          <p:nvPr/>
        </p:nvSpPr>
        <p:spPr>
          <a:xfrm rot="587258">
            <a:off x="7546458" y="1280909"/>
            <a:ext cx="1467589" cy="1150659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списков кандидатов в присяжные заседатели судов общей юрисдикции: </a:t>
            </a:r>
          </a:p>
          <a:p>
            <a:pPr lvl="0" algn="ctr"/>
            <a:r>
              <a:rPr lang="ru-RU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28,9 тыс. руб. 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(100%)</a:t>
            </a:r>
          </a:p>
          <a:p>
            <a:pPr lvl="0" algn="ctr"/>
            <a:endParaRPr lang="ru-RU" sz="11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.galagan\Pictures\623626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2143116"/>
            <a:ext cx="1785950" cy="112448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6" name="Скругленная прямоугольная выноска 15"/>
          <p:cNvSpPr/>
          <p:nvPr/>
        </p:nvSpPr>
        <p:spPr>
          <a:xfrm rot="21124533">
            <a:off x="1802932" y="1130021"/>
            <a:ext cx="1654892" cy="106701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1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денежное вознаграждение за классное руководство: </a:t>
            </a:r>
          </a:p>
          <a:p>
            <a:pPr lvl="0" algn="ctr"/>
            <a:r>
              <a:rPr lang="ru-RU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6 340,9 тыс. руб. </a:t>
            </a:r>
          </a:p>
          <a:p>
            <a:pPr lvl="0" algn="ctr"/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(97% при </a:t>
            </a:r>
          </a:p>
          <a:p>
            <a:pPr lvl="0" algn="ctr"/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плане 6 536,0 тыс. руб.)</a:t>
            </a:r>
          </a:p>
          <a:p>
            <a:pPr lvl="0" algn="ctr"/>
            <a:endParaRPr lang="ru-RU" sz="11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rot="292972">
            <a:off x="5782910" y="993302"/>
            <a:ext cx="1649273" cy="1309712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жилых помещений детям-сиротам и детям, оставшимся без попечения родителей:</a:t>
            </a:r>
          </a:p>
          <a:p>
            <a:pPr algn="ctr"/>
            <a:r>
              <a:rPr lang="ru-RU" sz="1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4 638,7 тыс. руб.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( 94,8% при плане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4 893,9 тыс. руб.)</a:t>
            </a:r>
            <a:endParaRPr lang="ru-RU" sz="1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0" y="3286124"/>
          <a:ext cx="357190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928662" y="4643446"/>
          <a:ext cx="3429024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4286248" y="3643314"/>
          <a:ext cx="4357718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0" name="Овал 19"/>
          <p:cNvSpPr/>
          <p:nvPr/>
        </p:nvSpPr>
        <p:spPr>
          <a:xfrm>
            <a:off x="7500958" y="4500570"/>
            <a:ext cx="1357322" cy="1428760"/>
          </a:xfrm>
          <a:prstGeom prst="ellipse">
            <a:avLst/>
          </a:prstGeom>
          <a:blipFill>
            <a:blip r:embed="rId20" cstate="print"/>
            <a:stretch>
              <a:fillRect/>
            </a:stretch>
          </a:blipFill>
          <a:effectLst>
            <a:softEdge rad="3175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4214810" y="1500174"/>
            <a:ext cx="285752" cy="28575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3500430" y="4286256"/>
            <a:ext cx="1928826" cy="35719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85E6154-6C4F-497D-A83C-91689CB14648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32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pic>
        <p:nvPicPr>
          <p:cNvPr id="2226182" name="Picture 25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6357950" y="5500702"/>
            <a:ext cx="2500330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и установка комплекта турников для занятия </a:t>
            </a:r>
            <a:r>
              <a:rPr lang="ru-RU" sz="10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воркаутом</a:t>
            </a:r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(во дворе д.31 по ул. Маяковского и между д.40 и д.44 по ул. Севастопольская) – 150,0  тыс. руб.</a:t>
            </a:r>
            <a:endParaRPr lang="ru-RU" sz="1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4612" y="5357826"/>
            <a:ext cx="1714512" cy="1000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площадки для дрессировки и выгула собак по адресу: Тверская обл., город Ржев, ул. Воровского – 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35 тыс. руб.</a:t>
            </a:r>
            <a:endParaRPr lang="ru-RU" sz="1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2928926" y="1500174"/>
            <a:ext cx="285752" cy="28575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3714744" y="3786190"/>
            <a:ext cx="1143008" cy="428628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64" idx="1"/>
          </p:cNvCxnSpPr>
          <p:nvPr/>
        </p:nvCxnSpPr>
        <p:spPr>
          <a:xfrm>
            <a:off x="5286380" y="2928934"/>
            <a:ext cx="1071570" cy="928694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20" idx="1"/>
          </p:cNvCxnSpPr>
          <p:nvPr/>
        </p:nvCxnSpPr>
        <p:spPr>
          <a:xfrm rot="16200000" flipH="1">
            <a:off x="4607719" y="4179099"/>
            <a:ext cx="2428892" cy="107157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оловок 1"/>
          <p:cNvSpPr txBox="1">
            <a:spLocks/>
          </p:cNvSpPr>
          <p:nvPr/>
        </p:nvSpPr>
        <p:spPr>
          <a:xfrm>
            <a:off x="1214414" y="142852"/>
            <a:ext cx="7215238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Иные  межбюджетные трансферты из областного бюджета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2020 году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cxnSp>
        <p:nvCxnSpPr>
          <p:cNvPr id="102" name="Прямая соединительная линия 101"/>
          <p:cNvCxnSpPr>
            <a:stCxn id="18" idx="2"/>
          </p:cNvCxnSpPr>
          <p:nvPr/>
        </p:nvCxnSpPr>
        <p:spPr>
          <a:xfrm rot="16200000" flipH="1">
            <a:off x="4179090" y="4250538"/>
            <a:ext cx="1571636" cy="71436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endCxn id="23" idx="1"/>
          </p:cNvCxnSpPr>
          <p:nvPr/>
        </p:nvCxnSpPr>
        <p:spPr>
          <a:xfrm>
            <a:off x="5500694" y="2857496"/>
            <a:ext cx="642942" cy="321471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rot="16200000" flipH="1">
            <a:off x="5464975" y="3321843"/>
            <a:ext cx="1285884" cy="1214446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.galagan\Documents\My Pictures\1600px-Военное_мемориальное_кладбище_(Ржев)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2381268" cy="192882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857356" y="1785926"/>
            <a:ext cx="2286016" cy="271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 Закона Тверской области от 16.02.2009 № 7-ЗО  </a:t>
            </a:r>
          </a:p>
          <a:p>
            <a:pPr lvl="0" algn="ctr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статусе города Тверской области, удостоенного почетного звания  Российской Федерации  </a:t>
            </a:r>
          </a:p>
          <a:p>
            <a:pPr lvl="0" algn="ctr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 воинской славы»» 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(ремонтно-строительные работы по объекту «Аллея </a:t>
            </a:r>
            <a:r>
              <a:rPr lang="ru-RU" sz="10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героев-ржевитян</a:t>
            </a:r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участников Великой Отечественной войны в городе Ржеве»; ремонт </a:t>
            </a:r>
            <a:r>
              <a:rPr lang="ru-RU" sz="10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стеллы</a:t>
            </a:r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«Город воинской славы»;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Мемориального кладбища Советских воинов):</a:t>
            </a:r>
          </a:p>
          <a:p>
            <a:pPr algn="ctr"/>
            <a:r>
              <a:rPr lang="ru-RU" sz="1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8 707,4 тыс. руб.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(79,9%  плана 10 900,0 тыс. руб.)</a:t>
            </a:r>
            <a:endParaRPr lang="ru-RU" sz="1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57158" y="1071546"/>
            <a:ext cx="1428760" cy="20717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за счет средств резервного фонда Правительства Российской Федерации</a:t>
            </a:r>
          </a:p>
          <a:p>
            <a:pPr lvl="0" algn="ctr"/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177,7 тыс. руб., </a:t>
            </a:r>
          </a:p>
          <a:p>
            <a:pPr lvl="0" algn="ctr"/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(100%);</a:t>
            </a:r>
            <a:endParaRPr lang="ru-RU" sz="1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10800000">
            <a:off x="5214942" y="1071546"/>
            <a:ext cx="785818" cy="7144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0800000">
            <a:off x="5143504" y="1428736"/>
            <a:ext cx="642942" cy="28575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88"/>
          <p:cNvSpPr/>
          <p:nvPr/>
        </p:nvSpPr>
        <p:spPr>
          <a:xfrm>
            <a:off x="6572264" y="4929198"/>
            <a:ext cx="2143140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детский сад № 25 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и установка теневого навеса – 190,0 тыс. руб.</a:t>
            </a:r>
            <a:endParaRPr lang="ru-RU" sz="1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 rot="16200000" flipH="1">
            <a:off x="5001421" y="3572669"/>
            <a:ext cx="427836" cy="142085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16200000" flipH="1">
            <a:off x="3982636" y="4446993"/>
            <a:ext cx="2428892" cy="392907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>
            <a:endCxn id="89" idx="1"/>
          </p:cNvCxnSpPr>
          <p:nvPr/>
        </p:nvCxnSpPr>
        <p:spPr>
          <a:xfrm rot="16200000" flipH="1">
            <a:off x="5125644" y="3732611"/>
            <a:ext cx="1750232" cy="1143008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Скругленный прямоугольник 163"/>
          <p:cNvSpPr/>
          <p:nvPr/>
        </p:nvSpPr>
        <p:spPr>
          <a:xfrm>
            <a:off x="6357950" y="3571876"/>
            <a:ext cx="2286016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детский сад № 5 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прогулочной веранды – 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тыс. руб. и обустройство игровой площадки – 100 тыс. руб.</a:t>
            </a:r>
            <a:endParaRPr lang="ru-RU" sz="1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29388" y="4214818"/>
            <a:ext cx="2286016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детский сад № 6 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и установка оконных систем и металлической двери 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110,0 тыс. руб.</a:t>
            </a:r>
            <a:endParaRPr lang="ru-RU" sz="1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43636" y="2857496"/>
            <a:ext cx="2714644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детский сад № 1  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и установка сантехнического оборудования – 50 тыс. руб. и малых архитектурных форм – 100 тыс. руб.</a:t>
            </a:r>
            <a:endParaRPr lang="ru-RU" sz="1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715008" y="1428736"/>
            <a:ext cx="3143272" cy="13573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по обращениям, поступающим к депутатам </a:t>
            </a:r>
          </a:p>
          <a:p>
            <a:pPr lvl="0" algn="ctr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Законодательного Собрания Тверской области в рамках реализации ППМИ </a:t>
            </a:r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(обустройство площадки для дрессировки и выгула собак по адресу: Тверская обл., город Ржев, ул. Воровского)</a:t>
            </a:r>
          </a:p>
          <a:p>
            <a:pPr lvl="0" algn="ctr"/>
            <a:r>
              <a:rPr lang="ru-RU" sz="1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93,4 тыс. руб.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(93,4% при плане 100 тыс. руб.)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14810" y="1785926"/>
            <a:ext cx="1428760" cy="17145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по обращениям, </a:t>
            </a:r>
          </a:p>
          <a:p>
            <a:pPr lvl="0" algn="ctr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поступающим к депутатам </a:t>
            </a:r>
          </a:p>
          <a:p>
            <a:pPr lvl="0" algn="ctr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Законодательного Собрания Тверской области:</a:t>
            </a:r>
          </a:p>
          <a:p>
            <a:pPr lvl="0" algn="ctr"/>
            <a:r>
              <a:rPr lang="ru-RU" sz="1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1 695,0 тыс. ру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б. (100%):</a:t>
            </a:r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00298" y="785794"/>
            <a:ext cx="2714644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межбюджетные трансферты</a:t>
            </a:r>
          </a:p>
          <a:p>
            <a:pPr lvl="0" algn="ctr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- 11 480,8 тыс. руб</a:t>
            </a:r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(83,8% при плане 13 695,0 тыс. руб.)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14612" y="4572008"/>
            <a:ext cx="1785950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СОШ № 9 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и ремонт парапета с крыльцом – 150,0 тыс. руб.</a:t>
            </a:r>
            <a:endParaRPr lang="ru-RU" sz="1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572000" y="3857628"/>
            <a:ext cx="1643074" cy="1000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детский сад № 4 </a:t>
            </a:r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и установка оконных систем – 120 тыс. руб. и малых архитектурных форм – 100,0 тыс. руб.</a:t>
            </a:r>
            <a:endParaRPr lang="ru-RU" sz="1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4572000" y="5643578"/>
            <a:ext cx="1714512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детский сад № 28 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и установка теневого навеса – 190,0 тыс. руб.</a:t>
            </a:r>
            <a:endParaRPr lang="ru-RU" sz="1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4572000" y="5000636"/>
            <a:ext cx="1714512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детский сад № 19 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Ремонтные работы 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350,0 тыс. руб.</a:t>
            </a:r>
            <a:endParaRPr lang="ru-RU" sz="1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857884" y="785794"/>
            <a:ext cx="2714644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приобретение и установку детских игровых комплексов </a:t>
            </a:r>
            <a:r>
              <a:rPr lang="ru-RU" sz="1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985,0 тыс. руб.</a:t>
            </a:r>
          </a:p>
          <a:p>
            <a:pPr lvl="0" algn="ctr"/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(98,5%  при плане 1 000 тыс. руб.) </a:t>
            </a:r>
          </a:p>
        </p:txBody>
      </p:sp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http://zarabotay-dengy.ru/wp-content/uploads/2014/05/2443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143248"/>
            <a:ext cx="2928958" cy="250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928662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14546" y="1285860"/>
            <a:ext cx="4857784" cy="257176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расходы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Бюджета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за 2020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8001024" cy="428628"/>
          </a:xfrm>
        </p:spPr>
        <p:txBody>
          <a:bodyPr/>
          <a:lstStyle/>
          <a:p>
            <a:pPr algn="ctr" defTabSz="914400"/>
            <a:r>
              <a:rPr lang="ru-RU" sz="1600" dirty="0" smtClean="0">
                <a:solidFill>
                  <a:schemeClr val="tx1"/>
                </a:solidFill>
              </a:rPr>
              <a:t>Основные подходы к формированию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расходов бюджета  города Ржева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на 2020 год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642910" y="1214422"/>
            <a:ext cx="3214710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Сохранение социальной направленности бюджета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785786" y="4071942"/>
            <a:ext cx="3357586" cy="207170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Оптимизация расходов в целях обеспечения финансирования приоритетных расходных обязательств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2285992"/>
            <a:ext cx="3500462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Повышение качества Муниципальных программ города Ржева Тверской области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429124" y="3429000"/>
            <a:ext cx="3500462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Повышение эффективности оказания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муниципальных услуг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786446" y="4714884"/>
            <a:ext cx="3214742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Обеспечение реализации Указов Президента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Российской Федерации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8001024" cy="500066"/>
          </a:xfrm>
        </p:spPr>
        <p:txBody>
          <a:bodyPr>
            <a:norm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tx1"/>
                </a:solidFill>
              </a:rPr>
              <a:t>Исполнение расходов бюджета города Ржева                                                                                                                               по разделам классификации расходов бюджета за 2020 год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1142983"/>
          <a:ext cx="8358245" cy="5470758"/>
        </p:xfrm>
        <a:graphic>
          <a:graphicData uri="http://schemas.openxmlformats.org/drawingml/2006/table">
            <a:tbl>
              <a:tblPr/>
              <a:tblGrid>
                <a:gridCol w="718989"/>
                <a:gridCol w="4067357"/>
                <a:gridCol w="1285884"/>
                <a:gridCol w="1117658"/>
                <a:gridCol w="1168357"/>
              </a:tblGrid>
              <a:tr h="797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Раздел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исполнения,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88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1 379 662,8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1 290 069,2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93,5%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ВОПРОСЫ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69 684,9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67 586,3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97,0%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7206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БЕЗОПАСНОСТЬ И ПРАВООХРАНИТЕЛЬНАЯ ДЕЯТЕЛЬНОСТЬ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15 998,4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15 600,1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97,5%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ЭКОНОМИКА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275 055,5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246 674,4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89,7%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90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ХОЗЯЙСТВО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91 145,3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76 027,3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83,4%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752 831,7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718 108,3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95,4%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КИНЕМАТОГРАФИЯ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75 549,4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75 089,0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99,4%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ПОЛИТИКА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40 151,5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32 446,8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80,8%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И СПОРТ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57 339,3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56 642,6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98,8%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МАССОВОЙ ИНФОРМАЦИИ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1 861,0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1 851,0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99,5%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606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ГОСУДАРСТВЕННОГО И МУНИЦИПАЛЬНОГО ДОЛГА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94,2%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43900" y="857232"/>
            <a:ext cx="768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428604"/>
            <a:ext cx="8001024" cy="428628"/>
          </a:xfrm>
        </p:spPr>
        <p:txBody>
          <a:bodyPr>
            <a:normAutofit fontScale="90000"/>
          </a:bodyPr>
          <a:lstStyle/>
          <a:p>
            <a:pPr algn="ctr" defTabSz="914400"/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Структура расходов бюджета города Ржева в 20</a:t>
            </a:r>
            <a:r>
              <a:rPr lang="ru-RU" sz="1600" dirty="0" smtClean="0">
                <a:solidFill>
                  <a:schemeClr val="tx1"/>
                </a:solidFill>
              </a:rPr>
              <a:t>20</a:t>
            </a:r>
            <a:r>
              <a:rPr lang="ru-RU" sz="1600" b="1" dirty="0" smtClean="0">
                <a:solidFill>
                  <a:schemeClr val="tx1"/>
                </a:solidFill>
              </a:rPr>
              <a:t> году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rgbClr val="F9F9F9"/>
                </a:solidFill>
              </a:rPr>
              <a:t/>
            </a:r>
            <a:br>
              <a:rPr lang="ru-RU" sz="1600" dirty="0" smtClean="0">
                <a:solidFill>
                  <a:srgbClr val="F9F9F9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1026" name="Содержимое 10"/>
          <p:cNvGraphicFramePr>
            <a:graphicFrameLocks noGrp="1"/>
          </p:cNvGraphicFramePr>
          <p:nvPr/>
        </p:nvGraphicFramePr>
        <p:xfrm>
          <a:off x="355600" y="785794"/>
          <a:ext cx="8431242" cy="5461019"/>
        </p:xfrm>
        <a:graphic>
          <a:graphicData uri="http://schemas.openxmlformats.org/presentationml/2006/ole">
            <p:oleObj spid="_x0000_s1026" name="Worksheet" r:id="rId3" imgW="6438889" imgH="4172040" progId="Excel.Sheet.8">
              <p:embed/>
            </p:oleObj>
          </a:graphicData>
        </a:graphic>
      </p:graphicFrame>
      <p:pic>
        <p:nvPicPr>
          <p:cNvPr id="6" name="Picture 10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85818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Программные и непрограммные расходы бюджета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за 2020 год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rgbClr val="F9F9F9"/>
                </a:solidFill>
              </a:rPr>
              <a:t/>
            </a:r>
            <a:br>
              <a:rPr lang="ru-RU" sz="1600" dirty="0" smtClean="0">
                <a:solidFill>
                  <a:srgbClr val="F9F9F9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82231"/>
          <a:ext cx="9144000" cy="5963610"/>
        </p:xfrm>
        <a:graphic>
          <a:graphicData uri="http://schemas.openxmlformats.org/drawingml/2006/table">
            <a:tbl>
              <a:tblPr/>
              <a:tblGrid>
                <a:gridCol w="7572396"/>
                <a:gridCol w="785818"/>
                <a:gridCol w="785786"/>
              </a:tblGrid>
              <a:tr h="403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170358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1 379 662,8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1 290 069,2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Муниципальная программа города Ржева Тверской области "Развитие жилищно-коммунального хозяйства города Ржева Тверской области" на 2017-2022 годы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18 348,2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17 715,4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Муниципальная программа города Ржева Тверской области "Формирование современной городской среды города Ржева Тверской области" на 2018-2023 годы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22 717,1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22 284,0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Муниципальная программа города Ржева Тверской области "Развитие образования города Ржева Тверской области" на 2018 - 2023 годы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712 351,2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672 246,8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3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Муниципальная программа города Ржева Тверской области "Развитие культуры города Ржева Тверской области" на 2018 - 2023 годы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126 533,3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126 056,6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Муниципальная программа города Ржева Тверской области "Развитие физической культуры и спорта города Ржева Тверской области" на 2018 - 2023 годы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57 189,3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56 492,6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Муниципальная программа города Ржева Тверской области "Социальная поддержка и защита населения города Ржева Тверской области" на 2018-2023 годы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14 562,7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13 031,6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Муниципальная программа города Ржева Тверской области "Молодёжная политика и развитие туризма города Ржева Тверской области" на 2018-2023 годы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8 386,5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7 865,9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5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Муниципальная программа города Ржева Тверской области "Управление имуществом и земельными ресурсами города Ржева Тверской области" на 2018-2023 годы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13 829,9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13 770,7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Муниципальная программа города Ржева Тверской области "Благоустройство города Ржева Тверской области" на 2018-2023 годы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79 421,0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46 100,5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Муниципальная программа города Ржева Тверской области "Дорожное хозяйство и транспортный комплекс города Ржева Тверской области" на 2018-2023 годы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243 659,2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234 625,4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Муниципальная программа города Ржева Тверской области "Управление общественными финансами и обеспечение муниципального финансового контроля в сфере бюджетных правоотношений города Ржева Тверской области" на 2018-2023 годы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8 743,8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8 540,1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2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Муниципальная программа города Ржева Тверской области "Муниципальное управление и гражданское общество города Ржева" на 2018-2023 годы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52 304,6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50 697,0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Муниципальная программа города Ржева Тверской области "Развитие туризма города Ржева Тверской области" на 2018- 2023 годы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Муниципальная программа города Ржева Тверской области "Обеспечение правопорядка и безопасности населения города Ржева Тверской области" на 2020-2025 годы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12 606,5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12 158,9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186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Расходы, не включенные в муниципальные программы г. Ржева  Тверской области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8 809,4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8 283,9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15338" y="428604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pic>
        <p:nvPicPr>
          <p:cNvPr id="8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1000108"/>
          <a:ext cx="692945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061435"/>
          <a:ext cx="8715436" cy="2040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191"/>
                <a:gridCol w="1043896"/>
                <a:gridCol w="784531"/>
                <a:gridCol w="785818"/>
              </a:tblGrid>
              <a:tr h="4995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00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всего</a:t>
                      </a:r>
                    </a:p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18 348,2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17 715,4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96,6%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313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 "Комплексное развитие систем коммунальной инфраструктуры города Ржева Тверской области«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4 240,0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4 017,6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12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94,8%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3346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"Улучшение состояния объектов жилищного фонда и коммунальной инфраструктуры города Ржева Тверской области«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14 108,2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13 697,8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12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97,1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00166" y="0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2020 год на реализацию Муниципальная программа «Развитие жилищно-коммунального хозяйства города Ржева Тверской области»  на 2017 – 2022 годы</a:t>
            </a:r>
            <a:endParaRPr lang="ru-RU" sz="16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5720" y="3500438"/>
          <a:ext cx="8643998" cy="324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5370"/>
                <a:gridCol w="1228628"/>
              </a:tblGrid>
              <a:tr h="274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3448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проведение разработки проектно-сметной документации на строительство модульной котельной на территории муниципального образования Тверской области</a:t>
                      </a: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3729,0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448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и установка гидрантов и люков в городе Ржеве Тверской области</a:t>
                      </a:r>
                    </a:p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288,6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7432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Оплата взносов на капитальный ремонт муниципальных многоквартирных домов</a:t>
                      </a:r>
                    </a:p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6324,2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7432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Субсидия на развитие системы газоснабжения населенных пунктов Тверской области</a:t>
                      </a:r>
                    </a:p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4962,3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7432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развитие системы газоснабжения населенных пунктов Тверской области за счет средств местного бюджета</a:t>
                      </a:r>
                    </a:p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2321,3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42844" y="3071810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средств в 2020 году </a:t>
            </a:r>
            <a:endParaRPr lang="ru-RU" b="1" u="sng" dirty="0"/>
          </a:p>
        </p:txBody>
      </p:sp>
      <p:pic>
        <p:nvPicPr>
          <p:cNvPr id="20" name="Picture 10" descr="rzhev-gerb-sovr"/>
          <p:cNvPicPr>
            <a:picLocks noChangeAspect="1" noChangeArrowheads="1"/>
          </p:cNvPicPr>
          <p:nvPr/>
        </p:nvPicPr>
        <p:blipFill>
          <a:blip r:embed="rId9">
            <a:lum bright="6000"/>
          </a:blip>
          <a:srcRect/>
          <a:stretch>
            <a:fillRect/>
          </a:stretch>
        </p:blipFill>
        <p:spPr bwMode="auto">
          <a:xfrm>
            <a:off x="214282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403350" y="0"/>
            <a:ext cx="75612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2020 год на реализацию Муниципальной программы города Ржева Тверской области "Формирование современной городской среды города Ржева Тверской области" на 2018-2023 годы</a:t>
            </a:r>
            <a:endParaRPr lang="ru-RU" sz="1600" b="1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1000108"/>
          <a:ext cx="6929454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047090"/>
          <a:ext cx="8643998" cy="1932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315"/>
                <a:gridCol w="1086609"/>
                <a:gridCol w="810292"/>
                <a:gridCol w="832782"/>
              </a:tblGrid>
              <a:tr h="52418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531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22 717,1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22 284,0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98,1%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376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благоустройство дворовых территорий на территории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376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благоустройство территорий общего пользования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20 967,1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20 727,1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376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Подпрограмма "Комплексное благоустройство дворовых и общественных территорий города Ржева Тверской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5720" y="3643313"/>
          <a:ext cx="8643998" cy="2491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866"/>
                <a:gridCol w="1000132"/>
              </a:tblGrid>
              <a:tr h="29264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483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проектно-сметной документации на выполнение работ по благоустройству дворовых территорий города Ржева Тверской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198,4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89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благоустройству дворовых и общественных территорий за счет средств местного 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373,6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468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проектно-сметной документации на выполнение работ по благоустройству территорий общего пользования города Ржева Тверской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457,7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68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поддержку муниципальных программ формирования современной городской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20 103,1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89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Приобретение и установка детских игровых комплексов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985,0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85688" y="2571745"/>
            <a:ext cx="885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средств в 2020 году </a:t>
            </a:r>
            <a:endParaRPr lang="ru-RU" b="1" u="sng" dirty="0"/>
          </a:p>
        </p:txBody>
      </p:sp>
      <p:pic>
        <p:nvPicPr>
          <p:cNvPr id="10" name="Picture 10" descr="rzhev-gerb-sovr"/>
          <p:cNvPicPr>
            <a:picLocks noChangeAspect="1" noChangeArrowheads="1"/>
          </p:cNvPicPr>
          <p:nvPr/>
        </p:nvPicPr>
        <p:blipFill>
          <a:blip r:embed="rId9">
            <a:lum bright="6000"/>
          </a:blip>
          <a:srcRect/>
          <a:stretch>
            <a:fillRect/>
          </a:stretch>
        </p:blipFill>
        <p:spPr bwMode="auto">
          <a:xfrm>
            <a:off x="214282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29"/>
          <p:cNvSpPr>
            <a:spLocks noChangeArrowheads="1"/>
          </p:cNvSpPr>
          <p:nvPr/>
        </p:nvSpPr>
        <p:spPr bwMode="auto">
          <a:xfrm>
            <a:off x="428596" y="714356"/>
            <a:ext cx="8501122" cy="567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dirty="0">
                <a:cs typeface="Times New Roman" pitchFamily="18" charset="0"/>
              </a:rPr>
              <a:t>Бюджетный кодекс Российской Федерации </a:t>
            </a:r>
            <a:r>
              <a:rPr lang="ru-RU" sz="1250" b="1" dirty="0" smtClean="0">
                <a:cs typeface="Times New Roman" pitchFamily="18" charset="0"/>
              </a:rPr>
              <a:t>Глава 5</a:t>
            </a:r>
            <a:r>
              <a:rPr lang="ru-RU" sz="1250" dirty="0" smtClean="0">
                <a:cs typeface="Times New Roman" pitchFamily="18" charset="0"/>
              </a:rPr>
              <a:t> </a:t>
            </a:r>
          </a:p>
          <a:p>
            <a:pPr algn="just"/>
            <a:r>
              <a:rPr lang="ru-RU" sz="1250" b="1" u="sng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Принципы бюджетной системы </a:t>
            </a:r>
            <a:r>
              <a:rPr lang="ru-RU" sz="1250" b="1" u="sng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Российской </a:t>
            </a:r>
            <a:r>
              <a:rPr lang="ru-RU" sz="1250" b="1" u="sng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Федерации</a:t>
            </a:r>
            <a:r>
              <a:rPr lang="ru-RU" sz="125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:</a:t>
            </a:r>
            <a:endParaRPr lang="ru-RU" sz="1250" b="1" dirty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0" lvl="1" algn="just"/>
            <a:r>
              <a:rPr lang="ru-RU" sz="1250" dirty="0" smtClean="0">
                <a:cs typeface="Times New Roman" pitchFamily="18" charset="0"/>
              </a:rPr>
              <a:t>       </a:t>
            </a:r>
            <a:r>
              <a:rPr lang="ru-RU" sz="1250" b="1" dirty="0" smtClean="0">
                <a:cs typeface="Times New Roman" pitchFamily="18" charset="0"/>
              </a:rPr>
              <a:t>Бюджетный </a:t>
            </a:r>
            <a:r>
              <a:rPr lang="ru-RU" sz="1250" b="1" dirty="0">
                <a:cs typeface="Times New Roman" pitchFamily="18" charset="0"/>
              </a:rPr>
              <a:t>кодекс Российской Федерации статья </a:t>
            </a:r>
            <a:r>
              <a:rPr lang="ru-RU" sz="1250" b="1" dirty="0" smtClean="0">
                <a:cs typeface="Times New Roman" pitchFamily="18" charset="0"/>
              </a:rPr>
              <a:t>36</a:t>
            </a:r>
            <a:r>
              <a:rPr lang="ru-RU" sz="1250" dirty="0" smtClean="0">
                <a:cs typeface="Times New Roman" pitchFamily="18" charset="0"/>
              </a:rPr>
              <a:t>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принцип прозрачности (открытости) означает</a:t>
            </a:r>
            <a:r>
              <a:rPr lang="ru-RU" sz="1250" b="1" u="sng" dirty="0">
                <a:cs typeface="Times New Roman" pitchFamily="18" charset="0"/>
              </a:rPr>
              <a:t>: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— обязательное опубликование в средствах массовой информации утвержденных бюджетов и отчетов об </a:t>
            </a:r>
            <a:r>
              <a:rPr lang="ru-RU" sz="1250" dirty="0" smtClean="0">
                <a:cs typeface="Times New Roman" pitchFamily="18" charset="0"/>
              </a:rPr>
              <a:t>их исполнении</a:t>
            </a:r>
            <a:r>
              <a:rPr lang="ru-RU" sz="1250" dirty="0">
                <a:cs typeface="Times New Roman" pitchFamily="18" charset="0"/>
              </a:rPr>
              <a:t>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— обязательную открытость для общества и средств массовой информации проектов бюджетов;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— стабильность и (или) преемственность бюджетной классификации Российской Федерации.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endParaRPr lang="ru-RU" sz="1250" dirty="0" smtClean="0">
              <a:cs typeface="Times New Roman" pitchFamily="18" charset="0"/>
            </a:endParaRPr>
          </a:p>
          <a:p>
            <a:pPr algn="just"/>
            <a:r>
              <a:rPr lang="ru-RU" sz="1250" dirty="0" smtClean="0">
                <a:cs typeface="Times New Roman" pitchFamily="18" charset="0"/>
              </a:rPr>
              <a:t>       </a:t>
            </a:r>
            <a:r>
              <a:rPr lang="ru-RU" sz="1250" b="1" dirty="0" smtClean="0">
                <a:cs typeface="Times New Roman" pitchFamily="18" charset="0"/>
              </a:rPr>
              <a:t>Бюджетный </a:t>
            </a:r>
            <a:r>
              <a:rPr lang="ru-RU" sz="1250" b="1" dirty="0">
                <a:cs typeface="Times New Roman" pitchFamily="18" charset="0"/>
              </a:rPr>
              <a:t>кодекс Российской Федерации </a:t>
            </a:r>
            <a:r>
              <a:rPr lang="ru-RU" sz="1250" b="1" dirty="0" smtClean="0">
                <a:cs typeface="Times New Roman" pitchFamily="18" charset="0"/>
              </a:rPr>
              <a:t>Глава 1 Статья </a:t>
            </a:r>
            <a:r>
              <a:rPr lang="en-US" sz="1250" b="1" dirty="0" smtClean="0">
                <a:cs typeface="Times New Roman" pitchFamily="18" charset="0"/>
              </a:rPr>
              <a:t>6</a:t>
            </a:r>
            <a:r>
              <a:rPr lang="ru-RU" sz="1250" dirty="0" smtClean="0">
                <a:cs typeface="Times New Roman" pitchFamily="18" charset="0"/>
              </a:rPr>
              <a:t>: </a:t>
            </a:r>
            <a:endParaRPr lang="ru-RU" sz="1250" dirty="0">
              <a:cs typeface="Times New Roman" pitchFamily="18" charset="0"/>
            </a:endParaRP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Доходы бюджета </a:t>
            </a:r>
            <a:r>
              <a:rPr lang="ru-RU" sz="125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50" dirty="0">
                <a:cs typeface="Times New Roman" pitchFamily="18" charset="0"/>
              </a:rPr>
              <a:t>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Расходы бюджета</a:t>
            </a:r>
            <a:r>
              <a:rPr lang="ru-RU" sz="1250" b="1" u="sng" dirty="0">
                <a:cs typeface="Times New Roman" pitchFamily="18" charset="0"/>
              </a:rPr>
              <a:t> </a:t>
            </a:r>
            <a:r>
              <a:rPr lang="ru-RU" sz="1250" dirty="0">
                <a:cs typeface="Times New Roman" pitchFamily="18" charset="0"/>
              </a:rPr>
              <a:t>—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Дефицит бюджета</a:t>
            </a:r>
            <a:r>
              <a:rPr lang="ru-RU" sz="1250" dirty="0">
                <a:solidFill>
                  <a:srgbClr val="FF0000"/>
                </a:solidFill>
                <a:cs typeface="Times New Roman" pitchFamily="18" charset="0"/>
              </a:rPr>
              <a:t> —</a:t>
            </a:r>
            <a:r>
              <a:rPr lang="ru-RU" sz="1250" dirty="0">
                <a:cs typeface="Times New Roman" pitchFamily="18" charset="0"/>
              </a:rPr>
              <a:t> превышение расходов </a:t>
            </a:r>
            <a:r>
              <a:rPr lang="ru-RU" sz="1250" dirty="0" smtClean="0">
                <a:cs typeface="Times New Roman" pitchFamily="18" charset="0"/>
              </a:rPr>
              <a:t>бюджета над </a:t>
            </a:r>
            <a:r>
              <a:rPr lang="ru-RU" sz="1250" dirty="0">
                <a:cs typeface="Times New Roman" pitchFamily="18" charset="0"/>
              </a:rPr>
              <a:t>его доходами;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Межбюджетные трансферты</a:t>
            </a:r>
            <a:r>
              <a:rPr lang="ru-RU" sz="125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25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50" dirty="0">
                <a:cs typeface="Times New Roman" pitchFamily="18" charset="0"/>
              </a:rPr>
              <a:t>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Государственный и муниципальный долг </a:t>
            </a:r>
            <a:r>
              <a:rPr lang="ru-RU" sz="125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50" dirty="0">
                <a:cs typeface="Times New Roman" pitchFamily="18" charset="0"/>
              </a:rPr>
              <a:t>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</a:t>
            </a:r>
            <a:r>
              <a:rPr lang="ru-RU" sz="1250" dirty="0" smtClean="0">
                <a:cs typeface="Times New Roman" pitchFamily="18" charset="0"/>
              </a:rPr>
              <a:t>образованием.</a:t>
            </a:r>
            <a:endParaRPr lang="ru-RU" sz="125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643042" y="142852"/>
            <a:ext cx="6000792" cy="50006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4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1142976" y="1428736"/>
            <a:ext cx="1500198" cy="138440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2. П</a:t>
            </a:r>
            <a:r>
              <a:rPr lang="ru-RU" sz="1200" dirty="0" smtClean="0">
                <a:solidFill>
                  <a:srgbClr val="C00000"/>
                </a:solidFill>
              </a:rPr>
              <a:t>олноты отражения доходов, расходов и источников финансирования дефицитов бюджетов</a:t>
            </a: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142844" y="1214422"/>
            <a:ext cx="1071570" cy="119974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 prstMaterial="plastic">
            <a:bevelT w="25400" h="1016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1.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Единства бюджетной системы Российской Федерации;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2714612" y="1785926"/>
            <a:ext cx="1357322" cy="101507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4. 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эффективности использования бюджетных средств;</a:t>
            </a:r>
          </a:p>
        </p:txBody>
      </p:sp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2357422" y="1214422"/>
            <a:ext cx="1714512" cy="64574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3.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Сбалансированности бюджета;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6643702" y="2143116"/>
            <a:ext cx="1728806" cy="64574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9. Подведомственности расходов бюджетов;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4" name="Прямоугольник 12"/>
          <p:cNvSpPr>
            <a:spLocks noChangeArrowheads="1"/>
          </p:cNvSpPr>
          <p:nvPr/>
        </p:nvSpPr>
        <p:spPr bwMode="auto">
          <a:xfrm>
            <a:off x="6357950" y="1071546"/>
            <a:ext cx="1571636" cy="101507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8. </a:t>
            </a:r>
          </a:p>
          <a:p>
            <a:pPr algn="ctr">
              <a:defRPr/>
            </a:pPr>
            <a:r>
              <a:rPr lang="ru-RU" sz="1200" dirty="0" err="1" smtClean="0">
                <a:solidFill>
                  <a:srgbClr val="C00000"/>
                </a:solidFill>
                <a:cs typeface="Times New Roman" pitchFamily="18" charset="0"/>
              </a:rPr>
              <a:t>А</a:t>
            </a:r>
            <a:r>
              <a:rPr lang="ru-RU" sz="1200" dirty="0" err="1" smtClean="0">
                <a:solidFill>
                  <a:srgbClr val="C00000"/>
                </a:solidFill>
              </a:rPr>
              <a:t>дресности</a:t>
            </a:r>
            <a:r>
              <a:rPr lang="ru-RU" sz="1200" dirty="0" smtClean="0">
                <a:solidFill>
                  <a:srgbClr val="C00000"/>
                </a:solidFill>
              </a:rPr>
              <a:t> и целевого характера бюджетных средств;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4000496" y="1357298"/>
            <a:ext cx="1214446" cy="119974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5.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Общего (совокупного) покрытия расходов бюджетов;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143504" y="2000240"/>
            <a:ext cx="1285884" cy="8304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7.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Достоверности бюджета;</a:t>
            </a:r>
          </a:p>
          <a:p>
            <a:pPr algn="ctr">
              <a:defRPr/>
            </a:pP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5072066" y="1142984"/>
            <a:ext cx="1214446" cy="64574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6.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Прозрачности (открытости);</a:t>
            </a:r>
            <a:endParaRPr lang="ru-RU" sz="8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7858148" y="1214422"/>
            <a:ext cx="1143008" cy="8304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10.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Единства кассы.</a:t>
            </a:r>
          </a:p>
          <a:p>
            <a:pPr algn="ctr">
              <a:defRPr/>
            </a:pP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285852" y="285728"/>
            <a:ext cx="7858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2020 год на реализацию Муниципальной программы</a:t>
            </a:r>
            <a:r>
              <a:rPr lang="en-US" sz="1600" b="1" dirty="0" smtClean="0"/>
              <a:t> </a:t>
            </a:r>
            <a:r>
              <a:rPr lang="ru-RU" sz="1600" b="1" dirty="0" smtClean="0"/>
              <a:t>«Развитие образования города Ржева Тверской области»                                            на 2018-2023 годы</a:t>
            </a:r>
            <a:endParaRPr lang="ru-RU" sz="1600" b="1" dirty="0"/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1285860"/>
          <a:ext cx="8643998" cy="5036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315"/>
                <a:gridCol w="1000884"/>
                <a:gridCol w="800105"/>
                <a:gridCol w="928694"/>
              </a:tblGrid>
              <a:tr h="84563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00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712 351,2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672 246,8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1200" b="1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94,4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7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Подпрограмма "Развитие дошкольного образования в городе Ржеве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311 940,5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284 158,1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Подпрограмма "Модернизация общего образования как института социального развития"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320 038,7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314 362,4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82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Подпрограмма "Развитие дополнительного образования в городе Ржеве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25 137,3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24 354,3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5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Подпрограмма "Обеспечение инновационного характера образования в городе Ржеве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5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Подпрограмма "Организация отдыха и оздоровления детей и подростков города Ржева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9 676,0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9 131,8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314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Подпрограмма "Проведение ремонта в образовательных учреждениях города Ржева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22 744,6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19 188,4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5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Подпрограмма "Комплексная безопасность образовательных учреждений города Ржева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5 250,5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3 659,1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47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Обеспечивающая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16 889,4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16 795,4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8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14282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821533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Расходы бюджета города Ржева за 2020 год на реализацию                                                                           Муниципальной программы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«Развитие образования города Ржева Тверской области»                                            на 2018-2023 годы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/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214421"/>
          <a:ext cx="8643998" cy="541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4722"/>
                <a:gridCol w="1249276"/>
              </a:tblGrid>
              <a:tr h="3341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</a:tr>
              <a:tr h="47222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образовательных учреждений (13 школ, 22 детских сады, 2 учреждения дополнительного образования, 1 оздоровительный лагерь)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153 279,0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</a:tr>
              <a:tr h="63244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(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164 787,4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</a:tr>
              <a:tr h="89279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(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243 050,3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</a:tr>
              <a:tr h="47222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содержание ребенка (присмотр и уход за ребенком) в дошкольных учреждениях 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9 122,1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</a:tr>
              <a:tr h="33415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Оснащение и обслуживание систем водоочистки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1 182,7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</a:tr>
              <a:tr h="33415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укрепление материально-технической базы муниципальных организаций отдыха и оздоровления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3 506,1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</a:tr>
              <a:tr h="55691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отдыха и оздоровление детей и подростков города Ржева Тверской области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732,4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</a:tr>
              <a:tr h="55691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питания в муниципальных общеобразовательных учреждениях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17 762,4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</a:tr>
              <a:tr h="35929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образовательных учреждениях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21 172,4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</a:tr>
              <a:tr h="34114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безопасность в образовательных учреждениях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1 957,2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x" algn="tl"/>
                    </a:blipFill>
                  </a:tcPr>
                </a:tc>
              </a:tr>
            </a:tbl>
          </a:graphicData>
        </a:graphic>
      </p:graphicFrame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42844" y="785794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u="sng" dirty="0"/>
          </a:p>
        </p:txBody>
      </p:sp>
      <p:pic>
        <p:nvPicPr>
          <p:cNvPr id="10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285852" y="214290"/>
            <a:ext cx="7858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2020 год на реализацию Муниципальной программы «Развитие культуры города Ржева</a:t>
            </a:r>
          </a:p>
          <a:p>
            <a:pPr algn="ctr"/>
            <a:r>
              <a:rPr lang="ru-RU" sz="1600" b="1" dirty="0" smtClean="0"/>
              <a:t>Тверской области» на 2018-2023 годы</a:t>
            </a:r>
            <a:endParaRPr lang="ru-RU" sz="1600" b="1" dirty="0"/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1" y="1285860"/>
          <a:ext cx="8572560" cy="457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8379"/>
                <a:gridCol w="835638"/>
                <a:gridCol w="835638"/>
                <a:gridCol w="842905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15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126 533,3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126 056,6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6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дополнительного образования детей в сфере культуры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50 983,9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50 967,6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8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"Улучшение условий организации досуга и обеспечение жителей города Ржева услугами организаций культуры"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33 145,1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32 959,3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6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библиотечного обслуживания населения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22 540,8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22 308,5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38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и проведение массовых, культурно-просветительских и театрально-зрелищных мероприятий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8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обслуживания учреждений подведомственных Отделу культуры администрации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11 014,2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11 012,9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3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7 600,4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8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81439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chemeClr val="tx1"/>
                </a:solidFill>
              </a:rPr>
              <a:t>Расходы бюджета города Ржева за 2020 год на реализацию                                                                                      Муниципальной программы«Развитие культуры города Ржева Тверской области» на 2018-2023 годы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/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87337" y="1071546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20" y="1785926"/>
          <a:ext cx="8501122" cy="457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8482"/>
                <a:gridCol w="1062640"/>
              </a:tblGrid>
              <a:tr h="5876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658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учреждений культуры (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школы искусств,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клуба, выставочный зал, библиотеки, центр обслуживания учреждений культуры )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98 814,7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1064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охраны труда в учреждениях культуры</a:t>
                      </a:r>
                    </a:p>
                    <a:p>
                      <a:pPr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760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Комплектование библиотечных фондов МУК «Ржевская ЦБС» </a:t>
                      </a:r>
                    </a:p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1064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учреждениях культуры </a:t>
                      </a:r>
                    </a:p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2 249,8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829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безопасность в учреждениях дополнительного образования, культуры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1 108,9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1064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массовых, культурно-просветительских и театрально-зрелищных мероприятий города Ржева Тверской области </a:t>
                      </a:r>
                    </a:p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1 207,9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1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000109"/>
          <a:ext cx="8715436" cy="243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0806"/>
                <a:gridCol w="944172"/>
                <a:gridCol w="820172"/>
                <a:gridCol w="850286"/>
              </a:tblGrid>
              <a:tr h="54114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04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57 189,3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56 492,6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3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физкультурно-спортивных учреждений, подведомственных Комитету по физической культуре и спорту администрации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49 165,4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48 726,7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18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"Подготовка спортивного резерва, развитие спорта высших достижений"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2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 "Обеспечение условий для развития на территории города Ржева физической культуры и массового спорта"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5 313,4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5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2020 год на реализацию Муниципальной программы «Развитие физической культуры </a:t>
            </a:r>
          </a:p>
          <a:p>
            <a:pPr algn="ctr"/>
            <a:r>
              <a:rPr lang="ru-RU" sz="1600" b="1" dirty="0" smtClean="0"/>
              <a:t>и спорта города Ржева Тверской области» на 2018-2023 годы</a:t>
            </a:r>
            <a:endParaRPr lang="ru-RU" sz="1600" b="1" dirty="0"/>
          </a:p>
        </p:txBody>
      </p:sp>
      <p:pic>
        <p:nvPicPr>
          <p:cNvPr id="11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43042" y="3357562"/>
            <a:ext cx="6500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средств:</a:t>
            </a:r>
            <a:endParaRPr lang="ru-RU" sz="1600" b="1" u="sng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3714752"/>
          <a:ext cx="8643998" cy="296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0249"/>
                <a:gridCol w="1293749"/>
              </a:tblGrid>
              <a:tr h="2383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учреждений физической культуры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спорта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местного бюджета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41 143,9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9730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приобретение и установку плоскостных спортивных сооружений и оборудования на плоскостные спортивные сооружения на территории города Ржева Тверской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4 180,3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укрепление материально-технической базы муниципальных спортивных школ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811,0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9730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проведения и участие в мероприятиях в области физкультуры и спорта с целю достижения высших спортивных результатов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1 401,9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730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проведения и участия спортсменов города Ржева в спортивно-массовых мероприятиях и соревнованиях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1 025,2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комплексную безопасность в учреждениях физкультурно-спортивной направленности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171,7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9777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проведение ремонта в учреждениях физкультурно-спортивной направленности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3 939,0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214422"/>
          <a:ext cx="8786874" cy="176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072"/>
                <a:gridCol w="1017429"/>
                <a:gridCol w="828679"/>
                <a:gridCol w="928694"/>
              </a:tblGrid>
              <a:tr h="4983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14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14 562,7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13 031,6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36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"Дополнительные меры по социальной поддержке отдельных категорий граждан"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13 895,2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12 377,2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645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"Дополнительные меры по социальной поддержке пожилых граждан и лиц с ограниченными возможностями"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71605" y="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2020 год на реализацию Муниципальной программы «Социальная поддержка и защита</a:t>
            </a:r>
          </a:p>
          <a:p>
            <a:pPr algn="ctr"/>
            <a:r>
              <a:rPr lang="ru-RU" sz="1600" b="1" dirty="0" smtClean="0"/>
              <a:t>населения города Ржева Тверской области» на 2018-2023 годы</a:t>
            </a:r>
            <a:endParaRPr lang="ru-RU" sz="16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2844" y="3214686"/>
          <a:ext cx="8786874" cy="3441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7398"/>
                <a:gridCol w="669476"/>
              </a:tblGrid>
              <a:tr h="41638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8044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Возмещение разницы в цене от предоставления помывок в бане по льготным ценам социально-незащищенным слоям населения города Ржева Тверской области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690,1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8044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льготного проезда ученикам с 1 по 11 классы муниципальных образовательных организаций города Ржева Тверской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1 175,6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8044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льготного проезда ученикам с 1 по 11 классы муниципальных образовательных организаций города Ржева Тверской области (внебюджетные средства)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4 345,2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8044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обеспечение жилыми помещениями малоимущих многодетных семей, нуждающихся в жилых помещениях (областной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4 091,5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5775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Приобретение жилых помещений для малоимущих многодетных семей, нуждающихся в улучшении жилищных условий (местный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1 022,9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5775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обучающимся в высших учебных заведениях по направлению Администрации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8826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общественных организаций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0" y="2857496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pic>
        <p:nvPicPr>
          <p:cNvPr id="10" name="Picture 10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214420"/>
          <a:ext cx="8786874" cy="2071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071"/>
                <a:gridCol w="1017429"/>
                <a:gridCol w="821068"/>
                <a:gridCol w="936306"/>
              </a:tblGrid>
              <a:tr h="6141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45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8 386,5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7 865,9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0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"Содействие в решении социально-экономических проблем молодых семей"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5 664,3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5 664,3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1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"Патриотическое и гражданское воспитание молодых граждан"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2 071,1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0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"Вовлечение молодёжи в общественно-политическую, социально-экономическую и культурную жизнь общества"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28728" y="0"/>
            <a:ext cx="771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2020 год на реализацию                                      Муниципальной программы «Молодежная политика и развитие туризма города Ржева Тверской области» на 2018-2023 годы</a:t>
            </a:r>
            <a:endParaRPr lang="ru-RU" sz="1600" b="1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42844" y="3429000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4282" y="3786189"/>
          <a:ext cx="8786874" cy="2586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7398"/>
                <a:gridCol w="669476"/>
              </a:tblGrid>
              <a:tr h="37522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1851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реализацию мероприятий по обеспечению жильем молодых семей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5 664,3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969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Проведение, организация и участие в мероприятиях патриотической направленности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405,2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3193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подготовительных работ к проведению церемонии захоронения останков павших воинов. погибших в годы Великой Отечественной войны. на Мемориальном кладбище советских воинов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3824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ритуальных принадлежностей для проведения церемоний захоронения останков воинов, погибших в годы Великой Отечественной войны за счет средств местного бюджета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3294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Муниципального учреждения города Ржева Тверской области "Центр патриотического воспитания"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1 388,9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0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1142984"/>
          <a:ext cx="8858311" cy="210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0951"/>
                <a:gridCol w="1025699"/>
                <a:gridCol w="842968"/>
                <a:gridCol w="928693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72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13 829,9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13 770,7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"Повышение эффективности приватизации муниципального имущества"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7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"Осуществление контроля за использованием муниципального имущества"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38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"Управление и распоряжение земельными ресурсами"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87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8 930,4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8 901,8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57290" y="0"/>
            <a:ext cx="778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2020 год на реализацию Муниципальной программы «Управление имуществом и земельными ресурсами города Ржева Тверской области» на 2018-2023 годы</a:t>
            </a:r>
            <a:endParaRPr lang="ru-RU" sz="1600" b="1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87337" y="3214686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Constantia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Constantia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>
              <a:latin typeface="Constantia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2844" y="3557939"/>
          <a:ext cx="8858312" cy="3206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/>
                <a:gridCol w="714380"/>
              </a:tblGrid>
              <a:tr h="29968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5579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проведение технической инвентаризации и определение рыночной стоимости выявленных бесхозяйных, выморочных и муниципальных объектов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124,9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3206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 имущества города Ржева Тверской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4 108,5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3811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приобретение права муниципальной собственности на предмет залога в порядке реализации конкурсным кредитором по обязательствам, обеспеченным залогом имущества должника, права на оставление предмета залога за собой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8772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оценку рыночной стоимости, объектов муниципальной собственности, подлежащих приватизации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5579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проведение технической инвентаризации объектов муниципального имущества для его реализации путем проведения торгов и передачи в аренду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4691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определение рыночной стоимости арендной платы для проведения торгов и передачи в аренду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127,5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691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осуществление работ по образованию земельных участков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197,5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0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121080"/>
          <a:ext cx="8786875" cy="130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072"/>
                <a:gridCol w="1017428"/>
                <a:gridCol w="828680"/>
                <a:gridCol w="928695"/>
              </a:tblGrid>
              <a:tr h="2475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371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79 421,0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46 100,5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7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развитие сферы благоустройства на территории города Ржева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49 246,6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35 156,3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55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Подпрограмма "Благоустройство и ремонт дворовых территорий города Ржева Тверской области"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30 174,4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10 944,2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00166" y="285728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2020 год на реализацию Муниципальной программы «Благоустройство города Ржева Тверской области» на 2018-2023 годы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14282" y="2786059"/>
          <a:ext cx="8786874" cy="4023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0568"/>
                <a:gridCol w="936306"/>
              </a:tblGrid>
              <a:tr h="2416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8386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проведение работ по восстановлению воинских захоронений (обл. бюджет 577,4 тыс. руб., мест. бюджет 144,3 тыс. руб.)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721,7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5435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закона Тверской области от 16.02.2009 №7-ЗО "О статусе города Тверской области, удостоенного почетного звания Российской Федерации "Город воинской славы« (областной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бюджет-8707,4 тыс. руб., местный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-1464,1 тыс. руб.)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10 171,5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5435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за счет средств местного бюджета в рамках реализации закона Тверской области от 16.02.2009 №7-ЗО "О статусе города Тверской области, удостоенного почетного звания Российской Федерации "Город воинской славы" (Проектно-изыскательские работы)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342,6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4164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города Ржева Тверской области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2 740,0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6624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и благоустройство городских кладбищ, воинских захоронений и памятников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1 354,3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799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программ по поддержке местных инициатив за счет средств местного бюджета, поступлений от юридических лиц и вкладов граждан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2 089,0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4164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Оплата электрической энергии для осуществления уличного освещения города Ржева Тверской области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14 579,6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338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и обслуживание сетей уличного освещения на территории города Ржева Тверской области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3 039,2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5435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Закона Тверской области от 16.02.2009 N 7-ЗО "О статусе города Тверской области, удостоенного почетного звания Российской Федерации "Город воинской славы« (обл. бюджет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8621,3 тыс. руб., мест.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2322,8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10 944,1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87337" y="2428868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pic>
        <p:nvPicPr>
          <p:cNvPr id="10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1142984"/>
          <a:ext cx="8786874" cy="1536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354"/>
                <a:gridCol w="1071570"/>
                <a:gridCol w="857256"/>
                <a:gridCol w="92869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800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243 659,2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234 625,4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развития и сохранности автомобильных дорог общего пользования местного значения"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243 659,2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234 625,4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85852" y="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2020 год на реализацию Муниципальной программы</a:t>
            </a:r>
            <a:r>
              <a:rPr lang="en-US" sz="1600" b="1" dirty="0" smtClean="0"/>
              <a:t> </a:t>
            </a:r>
            <a:r>
              <a:rPr lang="ru-RU" sz="1600" b="1" dirty="0" smtClean="0"/>
              <a:t>«Дорожное хозяйство и транспортный комплекс города Ржева Тверской области» на 2018-2023 годы</a:t>
            </a:r>
            <a:endParaRPr lang="ru-RU" sz="1600" b="1" dirty="0"/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142844" y="2786058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42844" y="3286124"/>
          <a:ext cx="8858312" cy="325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494"/>
                <a:gridCol w="785818"/>
              </a:tblGrid>
              <a:tr h="4733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4912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Закона Тверской области от 16.02.2009 N 7-ЗО "О статусе города Тверской области, удостоенного почетного звания Российской Федерации "Город воинской славы« ( обл. бюджет 167 771,0 тыс. руб., местный бюджет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43 262,8 тыс. руб.)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211 033,8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5817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разработке проектно-сметной документации на проведение ремонта дорог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2596,5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46242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Выполнение работ по содержанию автомобильных дорог общего пользования, искусственных сооружений на них и мест отдыха граждан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20 497,1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31168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Выполнение работ по ямочному ремонту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98307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Выполнение работ по ремонту автомобильных дорог общего пользования, искусственных сооружений на них за счет средств местного бюджета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7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9"/>
          <p:cNvSpPr>
            <a:spLocks noChangeArrowheads="1"/>
          </p:cNvSpPr>
          <p:nvPr/>
        </p:nvSpPr>
        <p:spPr bwMode="auto">
          <a:xfrm>
            <a:off x="428596" y="1000108"/>
            <a:ext cx="850112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chemeClr val="bg1"/>
                </a:solidFill>
                <a:cs typeface="Times New Roman" pitchFamily="18" charset="0"/>
              </a:rPr>
              <a:t>Муниципальная программа города Ржева Тверской области (далее - муниципальная программа)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—</a:t>
            </a: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система </a:t>
            </a:r>
            <a:r>
              <a:rPr lang="ru-RU" sz="1400" dirty="0">
                <a:cs typeface="Times New Roman" pitchFamily="18" charset="0"/>
              </a:rPr>
              <a:t>мероприятий, взаимоувязанных по задачам, срокам осуществления и ресурсам, мер муниципального регулирования и мер управления муниципальной собственностью города Ржева, обеспечивающая в рамках реализации муниципальных полномочий  города Ржева достижение, целей стратегии социально-экономического развития города Ржева и (или) программы социально-экономического развития города Ржева, утвержденных в установленном порядке (далее - стратегия и (или) программа социально-экономического развития  города Ржева Тверской области);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rgbClr val="FF0000"/>
                </a:solidFill>
                <a:cs typeface="Times New Roman" pitchFamily="18" charset="0"/>
              </a:rPr>
              <a:t>Подпрограмма муниципальной программы (далее - подпрограмма) </a:t>
            </a:r>
            <a:r>
              <a:rPr lang="ru-RU" sz="14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400" dirty="0">
                <a:cs typeface="Times New Roman" pitchFamily="18" charset="0"/>
              </a:rPr>
              <a:t> часть муниципальной программы,  являющаяся одним из направлений реализации муниципальной программы и обеспечивающая достижение целей муниципальной программы;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rgbClr val="FF0000"/>
                </a:solidFill>
                <a:cs typeface="Times New Roman" pitchFamily="18" charset="0"/>
              </a:rPr>
              <a:t>Администратор муниципальной программы </a:t>
            </a:r>
            <a:r>
              <a:rPr lang="ru-RU" sz="14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400" dirty="0">
                <a:cs typeface="Times New Roman" pitchFamily="18" charset="0"/>
              </a:rPr>
              <a:t> исполнительный орган власти города Ржева, являющийся главным распорядителем средств бюджета города Ржева Тверской области, исполняющий функции муниципального заказчика, наделенный полномочиями по разработке и реализации муниципальной программы и (или) ее подпрограмм и несущий ответственность за реализацию муниципальной программы и ее эффективность;</a:t>
            </a:r>
          </a:p>
          <a:p>
            <a:pPr algn="just"/>
            <a:r>
              <a:rPr lang="ru-RU" sz="1400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400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rgbClr val="FF0000"/>
                </a:solidFill>
                <a:cs typeface="Times New Roman" pitchFamily="18" charset="0"/>
              </a:rPr>
              <a:t>Главный администратор программы </a:t>
            </a:r>
            <a:r>
              <a:rPr lang="ru-RU" sz="14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400" dirty="0">
                <a:cs typeface="Times New Roman" pitchFamily="18" charset="0"/>
              </a:rPr>
              <a:t> администратор муниципальной программы, координирующий деятельность других администраторов муниципальной программы по разработке и реализации муниципальной программы и (или) ее подпрограмм и определенный при наличии двух и более администраторов муниципальной программы, а также выполняющий функции администратора муниципальной программы в части, касающейся его полномочий;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142852"/>
            <a:ext cx="6000792" cy="71438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428737"/>
          <a:ext cx="8715436" cy="2551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  <a:gridCol w="1000132"/>
                <a:gridCol w="928694"/>
                <a:gridCol w="928694"/>
              </a:tblGrid>
              <a:tr h="71133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602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8 540,1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6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сбалансированности и устойчивости бюджета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3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"Повышение качества организации бюджетного процесса и механизмов эффективного бюджетирования"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0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8 497,8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8 422,0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57290" y="214290"/>
            <a:ext cx="778671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Расходы бюджета города Ржева за 2020 год на реализацию Муниципальной программы</a:t>
            </a:r>
            <a:r>
              <a:rPr lang="en-US" sz="1400" b="1" dirty="0" smtClean="0"/>
              <a:t> </a:t>
            </a:r>
            <a:r>
              <a:rPr lang="ru-RU" sz="1400" b="1" dirty="0" smtClean="0"/>
              <a:t> </a:t>
            </a:r>
            <a:r>
              <a:rPr lang="ru-RU" sz="1500" b="1" dirty="0" smtClean="0"/>
              <a:t>"Управление общественными финансами и обеспечение муниципального финансового контроля в сфере бюджетных правоотношений города Ржева Тверской области»  на 2018-2023 годы</a:t>
            </a:r>
            <a:endParaRPr lang="ru-RU" sz="1500" b="1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42844" y="4071942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5720" y="4429132"/>
          <a:ext cx="8644030" cy="1731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7221"/>
                <a:gridCol w="766809"/>
              </a:tblGrid>
              <a:tr h="3443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1519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60759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обучающих мероприятий для работников ОМСУ и муниципальных учреждений с привлечением сторонних организаций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455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Финансового отдела администрации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8 422,0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0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7" y="1357298"/>
          <a:ext cx="8572561" cy="5072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127"/>
                <a:gridCol w="975739"/>
                <a:gridCol w="766652"/>
                <a:gridCol w="906043"/>
              </a:tblGrid>
              <a:tr h="8133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558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52 304,6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50 697,0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30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Подпрограмма "Развитие институтов гражданского общества, поддержка общественного сектора и обеспечение информационной открытости органов местного самоуправления города Ржева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3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Подпрограмма "О противодействии коррупции в городе Ржеве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999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Подпрограмма "Осуществление муниципальным образованием отдельных переданных государственных полномочий"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9 328,0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9 072,9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77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Подпрограмма "Создание условий для эффективного функционирования органов местного самоуправления города Ржева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8 176,9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7 374,0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70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Подпрограмма "Улучшение условий и охраны труда в городе Ржеве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7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Обеспечивающая подпрограмма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32 919,7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32 388,5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28728" y="285728"/>
            <a:ext cx="77152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Расходы бюджета города Ржева за 2020 год на реализацию Муниципальной программы «Муниципальное управление и гражданское </a:t>
            </a:r>
          </a:p>
          <a:p>
            <a:pPr algn="ctr"/>
            <a:r>
              <a:rPr lang="ru-RU" sz="1500" b="1" dirty="0" smtClean="0"/>
              <a:t>общество  города Ржева Тверской области» на 2018-2023 годы</a:t>
            </a:r>
            <a:endParaRPr lang="ru-RU" sz="1500" b="1" dirty="0"/>
          </a:p>
        </p:txBody>
      </p:sp>
      <p:pic>
        <p:nvPicPr>
          <p:cNvPr id="8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214290"/>
            <a:ext cx="76596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 dirty="0" smtClean="0"/>
              <a:t>Расходы бюджета города Ржева за 2020 год на реализацию Муниципальной программы «Муниципальное управление и гражданское </a:t>
            </a:r>
          </a:p>
          <a:p>
            <a:pPr algn="ctr"/>
            <a:r>
              <a:rPr lang="ru-RU" sz="1500" b="1" dirty="0" smtClean="0"/>
              <a:t>общество  города Ржева Тверской области» на 2018-2023 годы</a:t>
            </a:r>
            <a:endParaRPr lang="ru-RU" sz="1500" b="1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57158" y="1643050"/>
          <a:ext cx="8572560" cy="4616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304"/>
                <a:gridCol w="857256"/>
              </a:tblGrid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393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 в СМИ значимых для города информационных материалов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8262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Опубликование официальных материалов муниципального образования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262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поддержку редакций районных и городских газет (за счет средств местного бюджета – 600,0 тыс. руб., за счет средств областного бюджета – 461,0 тыс. руб.)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247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административных зданий находящихся в муниципальной собственности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2435,0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393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 отдела ЗАГС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федерального бюджета </a:t>
                      </a:r>
                      <a:endParaRPr lang="ru-RU" sz="1200" b="0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3257,8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5267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государственных полномочий Тверской области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6619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государственных полномочий по созданию, исполнению полномочий и обеспечению деятельности комиссий по делам несовершеннолетних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673,4</a:t>
                      </a: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445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Информация и обеспечение безопасности. техническое и информационное обслуживание в органах местного самоуправления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843,8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5223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предоставления жилых помещений детям-сиротам,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4638,8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6619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акций, совещаний, конференций, мероприятий значимых для города (за счет средств местного бюджета – 2314,1 тыс. руб., за счет предпринимательской деятельности – 1126,3 тыс. руб.)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3440,0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0" y="1142984"/>
            <a:ext cx="885666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Основные </a:t>
            </a:r>
            <a:r>
              <a:rPr lang="ru-RU" sz="1500" b="1" u="sng" dirty="0">
                <a:cs typeface="Times New Roman" pitchFamily="18" charset="0"/>
              </a:rPr>
              <a:t>направления расходования бюджетных средств:</a:t>
            </a:r>
            <a:endParaRPr lang="ru-RU" sz="1500" b="1" u="sng" dirty="0"/>
          </a:p>
        </p:txBody>
      </p:sp>
      <p:pic>
        <p:nvPicPr>
          <p:cNvPr id="8" name="Picture 10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1142984"/>
          <a:ext cx="8858313" cy="3028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0"/>
                <a:gridCol w="1065323"/>
                <a:gridCol w="1084148"/>
                <a:gridCol w="993802"/>
              </a:tblGrid>
              <a:tr h="57027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1841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12606,5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12158,9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0086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Подпрограмма "Укрепление правопорядка и общественной безопасности в городе Ржеве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0086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Подпрограмма "Противодействие терроризму и экстремизму, минимизация и ликвидация последствий его проявлений на территории города Ржева"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0179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Подпрограмма "Комплексные меры противодействия злоупотреблению наркотическими средствами, психотропными веществами и их незаконному обороту в городе Ржеве"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6986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Подпрограмма "Профилактика правонарушений и преступлений несовершеннолетних в городе Ржеве 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6986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Подпрограмма "Снижение рисков и смягчение последствий чрезвычайных ситуаций природного и техногенного характера на территории города Ржева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12 136,5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11 740,4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96,7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4282" y="4714884"/>
          <a:ext cx="8643998" cy="193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4720"/>
                <a:gridCol w="1249278"/>
              </a:tblGrid>
              <a:tr h="2718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718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добровольных народных дружин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718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Установка фото и видео фиксации в общественных местах, местах массового скопления людей, административных зданиях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197,8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59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мероприятий, акций для учащихся в каникулярное время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41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мероприятий по профилактики правонарушений и преступности несовершеннолетних в городе Ржеве для учащихся в каникулярное время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718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казенного учреждения Управление по делам гражданской обороны города Ржева Тверской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11 740,4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87337" y="4357694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средств в 2020 году </a:t>
            </a:r>
            <a:endParaRPr lang="ru-RU" b="1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85729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2020 год на реализацию Муниципальной программы </a:t>
            </a:r>
            <a:r>
              <a:rPr lang="ru-RU" sz="1600" dirty="0" smtClean="0"/>
              <a:t>«</a:t>
            </a:r>
            <a:r>
              <a:rPr lang="ru-RU" sz="1600" b="1" dirty="0" smtClean="0"/>
              <a:t>Обеспечение правопорядка и безопасности населения города Ржева Тверской области» на 2020 – 2025 годы</a:t>
            </a:r>
            <a:endParaRPr lang="ru-RU" sz="1600" b="1" dirty="0"/>
          </a:p>
        </p:txBody>
      </p:sp>
      <p:pic>
        <p:nvPicPr>
          <p:cNvPr id="13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14282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28728" y="428604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1142985"/>
          <a:ext cx="8715436" cy="120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  <a:gridCol w="1000132"/>
                <a:gridCol w="928694"/>
                <a:gridCol w="928694"/>
              </a:tblGrid>
              <a:tr h="4881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21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2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"Создание в городе Ржеве комфортной среды для туристов и экскурсантов"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57290" y="357166"/>
            <a:ext cx="778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Расходы бюджета города Ржева за 2020 год на реализацию Муниципальной программы</a:t>
            </a:r>
            <a:r>
              <a:rPr lang="en-US" sz="1400" b="1" dirty="0" smtClean="0"/>
              <a:t> </a:t>
            </a:r>
            <a:r>
              <a:rPr lang="ru-RU" sz="1400" b="1" dirty="0" smtClean="0"/>
              <a:t>"Развитие туризма города Ржева Тверской области" на 2018- 2023 годы</a:t>
            </a:r>
            <a:endParaRPr lang="ru-RU" sz="1500" b="1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42844" y="2285992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2844" y="2643182"/>
          <a:ext cx="8786874" cy="61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7393"/>
                <a:gridCol w="779481"/>
              </a:tblGrid>
              <a:tr h="1466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5345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и издание печатной информационной и сувенирной продукции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7" name="Picture 10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3214686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Расходы, не включенные в муниципальные программы                                                                                               г. Ржева Тверской области за 2020 год</a:t>
            </a:r>
            <a:endParaRPr lang="ru-RU" sz="14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3857628"/>
          <a:ext cx="8715435" cy="2523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916"/>
                <a:gridCol w="1063006"/>
                <a:gridCol w="872097"/>
                <a:gridCol w="969416"/>
              </a:tblGrid>
              <a:tr h="4286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53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Расходы, не включенные в муниципальные программы г. Ржева Тверской области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8 809,4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8 283,9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4945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Средства на реализацию мероприятий по обращениям, поступающим к депутатам Законодательного Собрания Тверской области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2009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Резервные фонды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2009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Прочие выплаты по обязательствам муниципального образования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2 812,1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2 626,4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9345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Отдельные мероприятия, не включенные в муниципальные программы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2548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Расходы на обеспечение деятельности представительного органа  местного самоуправления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2 831,9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2 824,2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00024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9"/>
          <p:cNvSpPr>
            <a:spLocks noChangeArrowheads="1"/>
          </p:cNvSpPr>
          <p:nvPr/>
        </p:nvSpPr>
        <p:spPr bwMode="auto">
          <a:xfrm>
            <a:off x="428596" y="928670"/>
            <a:ext cx="850112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chemeClr val="bg1"/>
                </a:solidFill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Цель муниципальной программы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 </a:t>
            </a:r>
            <a:r>
              <a:rPr lang="ru-RU" sz="1300" dirty="0">
                <a:cs typeface="Times New Roman" pitchFamily="18" charset="0"/>
              </a:rPr>
              <a:t>ожидаемое (планируемое) состояние дел в сфере реализации муниципальной программы, достигаемое при выполнении комплекса мероприятий, связанное с реализаций положений стратегии и (или) программы социально-экономического развития города Ржева Тверской области и оцениваемое с помощью показателей;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Задача подпрограммы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направление деятельности главного администратора муниципальной программы и (или) администратора (администраторов) муниципальной программы, обеспечивающее достижение цели или целей муниципальной программы во взаимосвязи с другими задачами подпрограммы;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Мероприятие подпрограммы (далее - мероприятие)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конкретное действие главного администратора муниципальной программы и (или) администратора (администраторов) муниципальной программы для решения соответствующей задачи подпрограммы;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Показатель цели муниципальной программы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конечный результат реализации муниципальной программы, выраженный в количественно измеримых показателях достижения цели муниципальной 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Показатель задачи подпрограммы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конечный результат выполнения подпрограммы, выраженный в количественно измеримых показателях решения задачи подпрограммы;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Показатель мероприятия подпрограммы (административного мероприятия)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 —</a:t>
            </a:r>
            <a:r>
              <a:rPr lang="ru-RU" sz="1300" b="1" dirty="0">
                <a:cs typeface="Times New Roman" pitchFamily="18" charset="0"/>
              </a:rPr>
              <a:t> </a:t>
            </a:r>
            <a:r>
              <a:rPr lang="ru-RU" sz="1300" dirty="0">
                <a:cs typeface="Times New Roman" pitchFamily="18" charset="0"/>
              </a:rPr>
              <a:t>непосредственный результат выполнения мероприятия подпрограммы (административного мероприятия), выраженный в количественно измеримых показателях;</a:t>
            </a: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Целевое значение показателя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достигаемое в последний год реализации муниципальной программы значение показателя, который формируется нарастающим итогом.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142852"/>
            <a:ext cx="6000792" cy="71438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xw_1101263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5429256" y="4572008"/>
            <a:ext cx="30972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1500174"/>
            <a:ext cx="6000792" cy="2286016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показатели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Социально-экономического развития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за 2020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286676" cy="857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00034" y="142852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0034" y="1125325"/>
            <a:ext cx="81439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just" defTabSz="914400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Основная отрасль материального производства в экономике г.Ржева- промышленность.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ней занято более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четверти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работающего населения. Промышленные предприятия являются основным источником доходов бюджета города, обеспечивая около 90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поступлений, и поэтому от их эффективной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зависят реальные возможности решения основных социально-экономических проблем.</a:t>
            </a:r>
          </a:p>
          <a:p>
            <a:pPr indent="361950"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и услуг по крупным и средним предприятиям составил 8 210,9млн. руб. (81,6%  к предшествующему 2019 году). Оборот крупных и средних предприятий  составил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14 882,8млн.руб.  (93,7% к аналогичному периоду 2019 года).</a:t>
            </a: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94548597"/>
              </p:ext>
            </p:extLst>
          </p:nvPr>
        </p:nvGraphicFramePr>
        <p:xfrm>
          <a:off x="683568" y="2996952"/>
          <a:ext cx="8208912" cy="407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4329412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72953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обрабатывающих производств города Ржева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28596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230388613"/>
              </p:ext>
            </p:extLst>
          </p:nvPr>
        </p:nvGraphicFramePr>
        <p:xfrm>
          <a:off x="785786" y="1397000"/>
          <a:ext cx="7715304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86930986"/>
      </p:ext>
    </p:extLst>
  </p:cSld>
  <p:clrMapOvr>
    <a:masterClrMapping/>
  </p:clrMapOvr>
  <p:transition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7090</TotalTime>
  <Words>8557</Words>
  <Application>Microsoft Office PowerPoint</Application>
  <PresentationFormat>Экран (4:3)</PresentationFormat>
  <Paragraphs>1631</Paragraphs>
  <Slides>55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Поток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Промышленное производство</vt:lpstr>
      <vt:lpstr>Структура обрабатывающих производств города Ржева</vt:lpstr>
      <vt:lpstr>Потребительский рынок ,  индекс потребительских цен</vt:lpstr>
      <vt:lpstr>Численность населения </vt:lpstr>
      <vt:lpstr>Уровень безработицы</vt:lpstr>
      <vt:lpstr>Среднемесячная заработная плата,  прожиточный минимум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Основные подходы к формированию расходов бюджета  города Ржева  на 2020 год</vt:lpstr>
      <vt:lpstr>Исполнение расходов бюджета города Ржева                                                                                                                               по разделам классификации расходов бюджета за 2020 год</vt:lpstr>
      <vt:lpstr>  Структура расходов бюджета города Ржева в 2020 году   </vt:lpstr>
      <vt:lpstr> Программные и непрограммные расходы бюджета  за 2020 год   </vt:lpstr>
      <vt:lpstr>Слайд 38</vt:lpstr>
      <vt:lpstr>Слайд 39</vt:lpstr>
      <vt:lpstr>Слайд 40</vt:lpstr>
      <vt:lpstr>         Расходы бюджета города Ржева за 2020 год на реализацию                                                                           Муниципальной программы «Развитие образования города Ржева Тверской области»                                            на 2018-2023 годы    </vt:lpstr>
      <vt:lpstr>Слайд 42</vt:lpstr>
      <vt:lpstr>    Расходы бюджета города Ржева за 2020 год на реализацию                                                                                      Муниципальной программы«Развитие культуры города Ржева Тверской области» на 2018-2023 годы    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s.galagan</dc:creator>
  <cp:lastModifiedBy>Зверева Ольга Викторовна</cp:lastModifiedBy>
  <cp:revision>930</cp:revision>
  <dcterms:created xsi:type="dcterms:W3CDTF">2017-10-19T13:22:55Z</dcterms:created>
  <dcterms:modified xsi:type="dcterms:W3CDTF">2021-06-04T07:00:23Z</dcterms:modified>
</cp:coreProperties>
</file>